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314" r:id="rId2"/>
    <p:sldId id="256" r:id="rId3"/>
    <p:sldId id="331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316" r:id="rId12"/>
    <p:sldId id="271" r:id="rId13"/>
    <p:sldId id="323" r:id="rId14"/>
    <p:sldId id="274" r:id="rId15"/>
    <p:sldId id="275" r:id="rId16"/>
    <p:sldId id="276" r:id="rId17"/>
    <p:sldId id="277" r:id="rId18"/>
    <p:sldId id="278" r:id="rId19"/>
    <p:sldId id="281" r:id="rId20"/>
    <p:sldId id="337" r:id="rId21"/>
    <p:sldId id="283" r:id="rId22"/>
    <p:sldId id="284" r:id="rId23"/>
    <p:sldId id="285" r:id="rId24"/>
    <p:sldId id="330" r:id="rId25"/>
    <p:sldId id="286" r:id="rId26"/>
    <p:sldId id="287" r:id="rId27"/>
    <p:sldId id="288" r:id="rId28"/>
    <p:sldId id="289" r:id="rId29"/>
    <p:sldId id="327" r:id="rId30"/>
    <p:sldId id="328" r:id="rId31"/>
    <p:sldId id="291" r:id="rId32"/>
    <p:sldId id="333" r:id="rId33"/>
    <p:sldId id="334" r:id="rId34"/>
    <p:sldId id="335" r:id="rId35"/>
    <p:sldId id="338" r:id="rId36"/>
    <p:sldId id="301" r:id="rId37"/>
    <p:sldId id="303" r:id="rId38"/>
    <p:sldId id="317" r:id="rId39"/>
    <p:sldId id="307" r:id="rId40"/>
    <p:sldId id="308" r:id="rId41"/>
    <p:sldId id="309" r:id="rId42"/>
    <p:sldId id="324" r:id="rId43"/>
    <p:sldId id="311" r:id="rId44"/>
    <p:sldId id="321" r:id="rId45"/>
    <p:sldId id="313" r:id="rId46"/>
    <p:sldId id="332" r:id="rId47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024" autoAdjust="0"/>
  </p:normalViewPr>
  <p:slideViewPr>
    <p:cSldViewPr snapToGrid="0">
      <p:cViewPr varScale="1">
        <p:scale>
          <a:sx n="77" d="100"/>
          <a:sy n="77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8DE9-67B2-4A38-96BF-64BE7AFA592C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9F5F7-4F79-4BEA-A313-70607906DE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052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8DE9-67B2-4A38-96BF-64BE7AFA592C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9F5F7-4F79-4BEA-A313-70607906DE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761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8DE9-67B2-4A38-96BF-64BE7AFA592C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9F5F7-4F79-4BEA-A313-70607906DED1}" type="slidenum">
              <a:rPr lang="pl-PL" smtClean="0"/>
              <a:t>‹#›</a:t>
            </a:fld>
            <a:endParaRPr lang="pl-P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985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8DE9-67B2-4A38-96BF-64BE7AFA592C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9F5F7-4F79-4BEA-A313-70607906DE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2196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8DE9-67B2-4A38-96BF-64BE7AFA592C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9F5F7-4F79-4BEA-A313-70607906DED1}" type="slidenum">
              <a:rPr lang="pl-PL" smtClean="0"/>
              <a:t>‹#›</a:t>
            </a:fld>
            <a:endParaRPr lang="pl-P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64016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8DE9-67B2-4A38-96BF-64BE7AFA592C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9F5F7-4F79-4BEA-A313-70607906DE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6224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8DE9-67B2-4A38-96BF-64BE7AFA592C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9F5F7-4F79-4BEA-A313-70607906DE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9207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8DE9-67B2-4A38-96BF-64BE7AFA592C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9F5F7-4F79-4BEA-A313-70607906DE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9320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8DE9-67B2-4A38-96BF-64BE7AFA592C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9F5F7-4F79-4BEA-A313-70607906DE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689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8DE9-67B2-4A38-96BF-64BE7AFA592C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9F5F7-4F79-4BEA-A313-70607906DE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6385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8DE9-67B2-4A38-96BF-64BE7AFA592C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9F5F7-4F79-4BEA-A313-70607906DE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9726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8DE9-67B2-4A38-96BF-64BE7AFA592C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9F5F7-4F79-4BEA-A313-70607906DE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504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8DE9-67B2-4A38-96BF-64BE7AFA592C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9F5F7-4F79-4BEA-A313-70607906DE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5514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8DE9-67B2-4A38-96BF-64BE7AFA592C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9F5F7-4F79-4BEA-A313-70607906DE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3535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8DE9-67B2-4A38-96BF-64BE7AFA592C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9F5F7-4F79-4BEA-A313-70607906DE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5267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8DE9-67B2-4A38-96BF-64BE7AFA592C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9F5F7-4F79-4BEA-A313-70607906DE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3667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88DE9-67B2-4A38-96BF-64BE7AFA592C}" type="datetimeFigureOut">
              <a:rPr lang="pl-PL" smtClean="0"/>
              <a:t>16.09.2025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219F5F7-4F79-4BEA-A313-70607906DE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8320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awo.vulcan.edu.pl/przegdok.asp?qdatprz=24-09-2024&amp;qplikid=4186#P4186A7" TargetMode="Externa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1046" y="785397"/>
            <a:ext cx="4703754" cy="5554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618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70857" y="805544"/>
            <a:ext cx="10548257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Zestawienie uczniów z poszczególnych szkół, którzy wybrali naukę w Zespole Szkół w roku szkolnym 2024/2025</a:t>
            </a:r>
          </a:p>
          <a:p>
            <a:pPr algn="just">
              <a:spcAft>
                <a:spcPts val="60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588216"/>
              </p:ext>
            </p:extLst>
          </p:nvPr>
        </p:nvGraphicFramePr>
        <p:xfrm>
          <a:off x="1012369" y="1506071"/>
          <a:ext cx="10178144" cy="3868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1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8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8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48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55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93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993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4999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Placówka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SP Dzierżążno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SP Gulcz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SP                    Miały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SP                 Rosko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SP nr 1 Wieleń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SP nr 2 Wieleń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11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>
                          <a:effectLst/>
                        </a:rPr>
                        <a:t>Liczba uczniów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0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99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Placówka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b="1" dirty="0">
                          <a:effectLst/>
                        </a:rPr>
                        <a:t>SP Drawsko</a:t>
                      </a:r>
                      <a:endParaRPr lang="pl-PL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b="1" dirty="0">
                          <a:effectLst/>
                        </a:rPr>
                        <a:t>SP Drawski Młyn</a:t>
                      </a:r>
                      <a:endParaRPr lang="pl-PL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b="1" dirty="0">
                          <a:effectLst/>
                        </a:rPr>
                        <a:t>SP Pęckowo</a:t>
                      </a:r>
                      <a:endParaRPr lang="pl-PL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b="1" dirty="0">
                          <a:effectLst/>
                        </a:rPr>
                        <a:t>SP Człopa</a:t>
                      </a:r>
                      <a:endParaRPr lang="pl-PL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SP Gębice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b="1" dirty="0">
                          <a:effectLst/>
                          <a:latin typeface="+mn-lt"/>
                          <a:ea typeface="+mn-ea"/>
                        </a:rPr>
                        <a:t>SP Chełst/ Inna szkoła </a:t>
                      </a:r>
                      <a:endParaRPr lang="pl-PL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4114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Liczba uczniów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0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0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4498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44952" y="925975"/>
            <a:ext cx="102667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6. Zestawienie uczniów z poszczególnych szkół podstawowych, którzy wybrali naukę w Zespole Szkół                                               z podziałem na typ kształcenia rok szkolny 2024/2025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567895"/>
              </p:ext>
            </p:extLst>
          </p:nvPr>
        </p:nvGraphicFramePr>
        <p:xfrm>
          <a:off x="677863" y="1990845"/>
          <a:ext cx="10602681" cy="32321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9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17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88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17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58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58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158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794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794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7595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59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05704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75958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3156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5588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38197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17683">
                  <a:extLst>
                    <a:ext uri="{9D8B030D-6E8A-4147-A177-3AD203B41FA5}">
                      <a16:colId xmlns:a16="http://schemas.microsoft.com/office/drawing/2014/main" val="3807574612"/>
                    </a:ext>
                  </a:extLst>
                </a:gridCol>
              </a:tblGrid>
              <a:tr h="533422">
                <a:tc row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Nazwa szkoły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SP Dzierżążno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SP  Gulcz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>
                          <a:effectLst/>
                        </a:rPr>
                        <a:t>SP                    Miały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>
                          <a:effectLst/>
                        </a:rPr>
                        <a:t>SP                 Rosko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SP Nr 1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 Wieleń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SP Nr 2 Wieleń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44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LO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T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LO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T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>
                          <a:effectLst/>
                        </a:rPr>
                        <a:t>LO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>
                          <a:effectLst/>
                        </a:rPr>
                        <a:t>T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>
                          <a:effectLst/>
                        </a:rPr>
                        <a:t>LO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>
                          <a:effectLst/>
                        </a:rPr>
                        <a:t>T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>
                          <a:effectLst/>
                        </a:rPr>
                        <a:t>LO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</a:rPr>
                        <a:t>T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LO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>
                          <a:effectLst/>
                        </a:rPr>
                        <a:t>T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Liczba       uczniów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2556">
                <a:tc row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Nazwa szkoły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dirty="0"/>
                        <a:t>SP Drawsko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dirty="0"/>
                        <a:t>SP Gębice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dirty="0"/>
                        <a:t>SP Pęckowo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dirty="0"/>
                        <a:t>SP Drawski Młyn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dirty="0"/>
                        <a:t>SP Człopa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dirty="0"/>
                        <a:t>SP Chełst/               Inna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261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LO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>
                          <a:effectLst/>
                        </a:rPr>
                        <a:t>T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T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LO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T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LO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T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LO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T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>
                          <a:effectLst/>
                        </a:rPr>
                        <a:t>LO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>
                          <a:effectLst/>
                        </a:rPr>
                        <a:t>T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>
                          <a:effectLst/>
                        </a:rPr>
                        <a:t>T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37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</a:rPr>
                        <a:t>Liczba       uczniów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862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99458" y="762000"/>
            <a:ext cx="87303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Zestawienie uczniów w klasach z podziałem na typ kształcenia w roku szkolnym 2024/2025.</a:t>
            </a:r>
          </a:p>
          <a:p>
            <a:pPr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liceum ogólnokształcące</a:t>
            </a:r>
          </a:p>
        </p:txBody>
      </p:sp>
      <p:graphicFrame>
        <p:nvGraphicFramePr>
          <p:cNvPr id="6" name="Tabela 4">
            <a:extLst>
              <a:ext uri="{FF2B5EF4-FFF2-40B4-BE49-F238E27FC236}">
                <a16:creationId xmlns:a16="http://schemas.microsoft.com/office/drawing/2014/main" id="{79646AB5-A2CC-5252-4836-D9A98FE868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521506"/>
              </p:ext>
            </p:extLst>
          </p:nvPr>
        </p:nvGraphicFramePr>
        <p:xfrm>
          <a:off x="762000" y="2276061"/>
          <a:ext cx="9398000" cy="2266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600">
                  <a:extLst>
                    <a:ext uri="{9D8B030D-6E8A-4147-A177-3AD203B41FA5}">
                      <a16:colId xmlns:a16="http://schemas.microsoft.com/office/drawing/2014/main" val="3194428170"/>
                    </a:ext>
                  </a:extLst>
                </a:gridCol>
                <a:gridCol w="1879600">
                  <a:extLst>
                    <a:ext uri="{9D8B030D-6E8A-4147-A177-3AD203B41FA5}">
                      <a16:colId xmlns:a16="http://schemas.microsoft.com/office/drawing/2014/main" val="2725592125"/>
                    </a:ext>
                  </a:extLst>
                </a:gridCol>
                <a:gridCol w="1879600">
                  <a:extLst>
                    <a:ext uri="{9D8B030D-6E8A-4147-A177-3AD203B41FA5}">
                      <a16:colId xmlns:a16="http://schemas.microsoft.com/office/drawing/2014/main" val="654243720"/>
                    </a:ext>
                  </a:extLst>
                </a:gridCol>
                <a:gridCol w="1879600">
                  <a:extLst>
                    <a:ext uri="{9D8B030D-6E8A-4147-A177-3AD203B41FA5}">
                      <a16:colId xmlns:a16="http://schemas.microsoft.com/office/drawing/2014/main" val="4253825559"/>
                    </a:ext>
                  </a:extLst>
                </a:gridCol>
                <a:gridCol w="1879600">
                  <a:extLst>
                    <a:ext uri="{9D8B030D-6E8A-4147-A177-3AD203B41FA5}">
                      <a16:colId xmlns:a16="http://schemas.microsoft.com/office/drawing/2014/main" val="2271028917"/>
                    </a:ext>
                  </a:extLst>
                </a:gridCol>
              </a:tblGrid>
              <a:tr h="1133061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Klasa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II</a:t>
                      </a:r>
                    </a:p>
                    <a:p>
                      <a:pPr algn="ctr"/>
                      <a:r>
                        <a:rPr lang="pl-PL" dirty="0"/>
                        <a:t>Humanistyczny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III</a:t>
                      </a:r>
                    </a:p>
                    <a:p>
                      <a:pPr algn="ctr"/>
                      <a:r>
                        <a:rPr lang="pl-PL" dirty="0"/>
                        <a:t>Humanistyczny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IV</a:t>
                      </a:r>
                    </a:p>
                    <a:p>
                      <a:pPr algn="ctr"/>
                      <a:r>
                        <a:rPr lang="pl-PL" dirty="0"/>
                        <a:t>Humanistyczny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371249"/>
                  </a:ext>
                </a:extLst>
              </a:tr>
              <a:tr h="1133061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Liczba uczniów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77178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4273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3">
            <a:extLst>
              <a:ext uri="{FF2B5EF4-FFF2-40B4-BE49-F238E27FC236}">
                <a16:creationId xmlns:a16="http://schemas.microsoft.com/office/drawing/2014/main" id="{F9E623C2-D038-D6F8-8B00-54D3A3AEB3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955284"/>
              </p:ext>
            </p:extLst>
          </p:nvPr>
        </p:nvGraphicFramePr>
        <p:xfrm>
          <a:off x="1021976" y="1416424"/>
          <a:ext cx="9138024" cy="475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3004">
                  <a:extLst>
                    <a:ext uri="{9D8B030D-6E8A-4147-A177-3AD203B41FA5}">
                      <a16:colId xmlns:a16="http://schemas.microsoft.com/office/drawing/2014/main" val="4160808202"/>
                    </a:ext>
                  </a:extLst>
                </a:gridCol>
                <a:gridCol w="1523004">
                  <a:extLst>
                    <a:ext uri="{9D8B030D-6E8A-4147-A177-3AD203B41FA5}">
                      <a16:colId xmlns:a16="http://schemas.microsoft.com/office/drawing/2014/main" val="1789319685"/>
                    </a:ext>
                  </a:extLst>
                </a:gridCol>
                <a:gridCol w="1523004">
                  <a:extLst>
                    <a:ext uri="{9D8B030D-6E8A-4147-A177-3AD203B41FA5}">
                      <a16:colId xmlns:a16="http://schemas.microsoft.com/office/drawing/2014/main" val="1251965192"/>
                    </a:ext>
                  </a:extLst>
                </a:gridCol>
                <a:gridCol w="1523004">
                  <a:extLst>
                    <a:ext uri="{9D8B030D-6E8A-4147-A177-3AD203B41FA5}">
                      <a16:colId xmlns:a16="http://schemas.microsoft.com/office/drawing/2014/main" val="1335434627"/>
                    </a:ext>
                  </a:extLst>
                </a:gridCol>
                <a:gridCol w="1523004">
                  <a:extLst>
                    <a:ext uri="{9D8B030D-6E8A-4147-A177-3AD203B41FA5}">
                      <a16:colId xmlns:a16="http://schemas.microsoft.com/office/drawing/2014/main" val="1751589021"/>
                    </a:ext>
                  </a:extLst>
                </a:gridCol>
                <a:gridCol w="1523004">
                  <a:extLst>
                    <a:ext uri="{9D8B030D-6E8A-4147-A177-3AD203B41FA5}">
                      <a16:colId xmlns:a16="http://schemas.microsoft.com/office/drawing/2014/main" val="657668167"/>
                    </a:ext>
                  </a:extLst>
                </a:gridCol>
              </a:tblGrid>
              <a:tr h="1318031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Klasa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I </a:t>
                      </a:r>
                    </a:p>
                    <a:p>
                      <a:pPr algn="ctr"/>
                      <a:r>
                        <a:rPr lang="pl-PL" dirty="0"/>
                        <a:t>Technik informatyk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I </a:t>
                      </a:r>
                    </a:p>
                    <a:p>
                      <a:pPr algn="ctr"/>
                      <a:r>
                        <a:rPr lang="pl-PL" dirty="0"/>
                        <a:t>Technik logistyk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II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Technik informatyk</a:t>
                      </a:r>
                    </a:p>
                    <a:p>
                      <a:pPr algn="ctr"/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II</a:t>
                      </a:r>
                    </a:p>
                    <a:p>
                      <a:pPr algn="ctr"/>
                      <a:r>
                        <a:rPr lang="pl-PL" dirty="0"/>
                        <a:t>Technik logistyk</a:t>
                      </a:r>
                    </a:p>
                    <a:p>
                      <a:pPr algn="ctr"/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III</a:t>
                      </a:r>
                    </a:p>
                    <a:p>
                      <a:pPr algn="ctr"/>
                      <a:r>
                        <a:rPr lang="pl-PL" dirty="0"/>
                        <a:t>Technik informatyk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697594"/>
                  </a:ext>
                </a:extLst>
              </a:tr>
              <a:tr h="1057699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Liczba uczniów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6986139"/>
                  </a:ext>
                </a:extLst>
              </a:tr>
              <a:tr h="1318031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Klasa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III</a:t>
                      </a:r>
                    </a:p>
                    <a:p>
                      <a:pPr algn="ctr"/>
                      <a:r>
                        <a:rPr lang="pl-PL" dirty="0"/>
                        <a:t>Technik logistyk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IV </a:t>
                      </a:r>
                    </a:p>
                    <a:p>
                      <a:pPr algn="ctr"/>
                      <a:r>
                        <a:rPr lang="pl-PL" dirty="0"/>
                        <a:t>Technik informatyk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IV </a:t>
                      </a:r>
                    </a:p>
                    <a:p>
                      <a:pPr algn="ctr"/>
                      <a:r>
                        <a:rPr lang="pl-PL" dirty="0"/>
                        <a:t>Technik logistyk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V </a:t>
                      </a:r>
                    </a:p>
                    <a:p>
                      <a:pPr algn="ctr"/>
                      <a:r>
                        <a:rPr lang="pl-PL" dirty="0"/>
                        <a:t>Technik informatyk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V </a:t>
                      </a:r>
                    </a:p>
                    <a:p>
                      <a:pPr algn="ctr"/>
                      <a:r>
                        <a:rPr lang="pl-PL" dirty="0"/>
                        <a:t>Technik logistyk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399883"/>
                  </a:ext>
                </a:extLst>
              </a:tr>
              <a:tr h="1057699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Liczba uczniów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20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15</a:t>
                      </a:r>
                      <a:r>
                        <a:rPr lang="pl-PL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  <a:p>
                      <a:pPr algn="ctr"/>
                      <a:r>
                        <a:rPr lang="pl-PL" dirty="0"/>
                        <a:t>15</a:t>
                      </a:r>
                      <a:r>
                        <a:rPr lang="pl-PL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7978462"/>
                  </a:ext>
                </a:extLst>
              </a:tr>
            </a:tbl>
          </a:graphicData>
        </a:graphic>
      </p:graphicFrame>
      <p:sp>
        <p:nvSpPr>
          <p:cNvPr id="5" name="pole tekstowe 4">
            <a:extLst>
              <a:ext uri="{FF2B5EF4-FFF2-40B4-BE49-F238E27FC236}">
                <a16:creationId xmlns:a16="http://schemas.microsoft.com/office/drawing/2014/main" id="{F48D89C1-EDD3-C90C-DCB5-388E5189D967}"/>
              </a:ext>
            </a:extLst>
          </p:cNvPr>
          <p:cNvSpPr txBox="1"/>
          <p:nvPr/>
        </p:nvSpPr>
        <p:spPr>
          <a:xfrm>
            <a:off x="1021976" y="797859"/>
            <a:ext cx="81287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B) technikum – rok szkolny 2024/2025</a:t>
            </a:r>
            <a:endParaRPr lang="pl-PL" dirty="0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61036AFC-7D84-067C-2281-17A2334F9A74}"/>
              </a:ext>
            </a:extLst>
          </p:cNvPr>
          <p:cNvSpPr txBox="1"/>
          <p:nvPr/>
        </p:nvSpPr>
        <p:spPr>
          <a:xfrm>
            <a:off x="1021976" y="6232451"/>
            <a:ext cx="16853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pl-PL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pl-PL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klasy połączone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04420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143000" y="979714"/>
            <a:ext cx="76322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Łączna liczba uczniów w Zespole Szkół w Wieleniu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88485"/>
              </p:ext>
            </p:extLst>
          </p:nvPr>
        </p:nvGraphicFramePr>
        <p:xfrm>
          <a:off x="1230085" y="2013856"/>
          <a:ext cx="9017158" cy="32880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078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93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91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Rok szkolny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Rok szkolny 2024/2025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91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Liceum Ogólnokształcące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91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Technikum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+mn-lt"/>
                        <a:ea typeface="+mn-ea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91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Razem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9804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16429" y="664030"/>
            <a:ext cx="1061357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Zestawienie słuchaczy zaocznych w Zespole Szkół w Wieleniu - rok szkolny 2024/2025                     </a:t>
            </a:r>
          </a:p>
          <a:p>
            <a:pPr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449580"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 podstawie porozumienia zawartego pomiędzy Powiatem Czarnkowsko - Trzcianeckim a Gminą Wieleń w Zespole Szkół może być prowadzony nabór do szkół zaocznych, tylko w tych typach na które zezwala porozumienie. 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340824"/>
              </p:ext>
            </p:extLst>
          </p:nvPr>
        </p:nvGraphicFramePr>
        <p:xfrm>
          <a:off x="3178629" y="2264229"/>
          <a:ext cx="6368142" cy="41148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183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4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45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Typ szkoły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Rok szkolny 2024/2025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5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Technik Administracji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0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5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LO dla Dorosłych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0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5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Technik BHP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0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45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Razem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0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8204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1023257" y="707571"/>
            <a:ext cx="103523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1066800" y="685800"/>
            <a:ext cx="103523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827314" y="707571"/>
            <a:ext cx="10896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l-PL" b="1" u="sng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IV. ZESTAWIENIE ETATÓW NAUCZYCIELSKICH WEDŁUG AWANSU ZAWODOWEGO W GMINIE WIELEŃ I POSZCZEGÓLNYCH PLACÓWKACH OŚWIATOWYCH W ROKU SZKOLNYM 2023/2024 – stan na 30 września 2024r.</a:t>
            </a:r>
            <a:endParaRPr lang="pl-PL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l-P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pl-P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Wszystkie placówki oświatowe w gminie Wieleń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617988"/>
              </p:ext>
            </p:extLst>
          </p:nvPr>
        </p:nvGraphicFramePr>
        <p:xfrm>
          <a:off x="1023255" y="2569027"/>
          <a:ext cx="10232573" cy="40155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3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5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1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17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83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44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73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2251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Placówka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</a:rPr>
                        <a:t>Liczba etatów nauczycielskich według stopnia awansu zawodowego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Ogółem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317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dyplomowani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mianowani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kontraktowi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początkujący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bez stopnia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</a:rPr>
                        <a:t>GP Wieleń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5,03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2,00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13,03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Dzierżążno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8,19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3,54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0,79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13,52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Gulcz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5,47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3,00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2,00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3,00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13,47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Miały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8,78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1,22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0,22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11,22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3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Rosko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11,26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2,97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3,32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2,22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19,83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37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nr 1 Wieleń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23,94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8,11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8,00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1,00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1,49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42,54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nr 2 Wieleń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11,85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4,78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3,12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3,00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22,75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ZS Wieleń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10,82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4,59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2,00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0,78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18,19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12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RAZEM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85,34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33,99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20,66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12,85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1,71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154,55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882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38199" y="740229"/>
            <a:ext cx="106135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l-P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Zestawienie wszystkich etatów nauczycielskich w gminie Wieleń – wynik wyrażony  w %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90092"/>
              </p:ext>
            </p:extLst>
          </p:nvPr>
        </p:nvGraphicFramePr>
        <p:xfrm>
          <a:off x="990598" y="1567544"/>
          <a:ext cx="10221687" cy="42403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1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2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39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39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3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6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45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4513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Placówka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Etaty nauczycielskie według stopnia awansu zawodowego – wyrażone w %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Ogółem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259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dyplomowani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mianowani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kontraktowi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początkujący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 stopnia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GP Wieleń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38,60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46,05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15,35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2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SP Dzierżążno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60,58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26,18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7,40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5,84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SP Gulcz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40,61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22,27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14,85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22,37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SP Miały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78,25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8,91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10,87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1,36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SP Rosko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56,78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14,98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16,74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11,50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5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SP 1 Wieleń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56,28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19,06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18,81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2,35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3,50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5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SP 2 Wieleń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52,09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21,01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13,72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13,18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50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ZS Wieleń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59,49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25,23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11,00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4,29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4797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38200" y="115660"/>
            <a:ext cx="107442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pl-PL" sz="2000" b="1" u="sng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l-PL" sz="2000" b="1" u="sng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V. AWANSE ZAWODOWE NAUCZYCIELI W ROKU SZKOLNYM 2024/2025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449580"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Zgodnie z obowiązującymi przepisami ustawy Karta Nauczyciele nauczycielom przysługują 4 stopnie awansu zawodowego tj.:</a:t>
            </a:r>
          </a:p>
          <a:p>
            <a:pPr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nauczyciel 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początkujący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nauczyciel kontraktowy,</a:t>
            </a:r>
          </a:p>
          <a:p>
            <a:pPr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nauczyciel mianowany,</a:t>
            </a:r>
          </a:p>
          <a:p>
            <a:pPr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nauczyciel dyplomowany.</a:t>
            </a:r>
          </a:p>
          <a:p>
            <a:pPr indent="449580"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Elementem awansu zawodowego nauczycieli jest także uzyskiwanie tytułu honorowego </a:t>
            </a:r>
            <a:r>
              <a:rPr lang="pl-PL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profesora oświaty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49580"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Uzyskanie kolejnego stopnia awansu zawodowego wymaga odbycia określonego w ustawie stażu, zakończonego pozytywną oceną dorobku zawodowego nauczyciela oraz uzyskanie sankcji właściwego organu na podstawie egzaminu, przeprowadzonej rozmowy lub analizy dorobku zawodowego (art. 9b ust. 1 ustawy - </a:t>
            </a:r>
            <a:r>
              <a:rPr lang="pl-PL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Karta Nauczyciela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Stopień awansu zawodowego jest nadawany w drodze decyzji administracyjnej (art. 9b ust 4 ustawy - </a:t>
            </a:r>
            <a:r>
              <a:rPr lang="pl-PL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Karta Nauczyciela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indent="449580"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449580"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roku szkolnym 2024/2025 do postępowania kwalifikacyjnego i egzaminacyjnego przystąpiło:</a:t>
            </a:r>
          </a:p>
          <a:p>
            <a:pPr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- 6 nauczycieli kontraktowych, którzy uzyskali stopień nauczyciela mianowanego: 1 nauczyciel SP Dzierżążno Wielkie, 1 nauczyciel SP Gulcz, 1 nauczyciel SP Miały, 1 nauczyciel SP Rosko, 1 nauczyciel SP1  Wieleń,                           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nauczyciel Zespołu Szkół w Wieleniu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485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38199" y="330396"/>
            <a:ext cx="10722429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pl-PL" sz="2000" b="1" u="sng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pl-PL" sz="2000" b="1" u="sng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l-PL" sz="2000" b="1" u="sng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VI. POZYSKANE ŚRODKI ZEWNĘTRZNE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1. Gmina Wieleń otrzymała dofinasowanie 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w wysokości 24.629,20 zł 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ramach Rządowego Programu ,,Posiłek                  w szkole i domu” – Szkoła Podstawowa im. Powstańców Wielkopolskich w Miałach</a:t>
            </a:r>
          </a:p>
          <a:p>
            <a:pPr algn="just">
              <a:spcAft>
                <a:spcPts val="0"/>
              </a:spcAft>
            </a:pP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Gmina Wieleń otrzymała dotację celową od Wojewody Wielkopolskiego na wyposażenie szkół podstawowych realizujących kształcenie ogólne w zakresie szkoły podstawowej w podręczniki, materiały edukacyjne lub materiały na rok szkolny 2024/2025 – 134.314,31 zł.</a:t>
            </a:r>
          </a:p>
          <a:p>
            <a:pPr algn="just"/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Gmina Wieleń otrzymała dotację celową od Wojewody Wielkopolskiego na stypendia socjalne i zasiłki szkolne w wysokości 29.690,06 zł.</a:t>
            </a:r>
          </a:p>
          <a:p>
            <a:pPr algn="just"/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Gmina Wieleń złożyła wniosek i otrzymała dotację celową od Wojewody Wielkopolskiego na realizację programu ,,Wyprawka szkolna”. Kwota otrzymanego wsparcia 1.591,56 zł.</a:t>
            </a:r>
          </a:p>
          <a:p>
            <a:pPr algn="just"/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 Gmina Wieleń otrzymała dofinansowanie w wysokości 60.000,00 z Wojewódzkiego Funduszu Ochrony Środowiska i Gospodarki Wodnej w Poznaniu  na realizację zadania pn. ,,Zielony zakątek w Szkole Podstawowej Nr 1 im. Kazimierza Wielkiego w Wieleniu.</a:t>
            </a:r>
          </a:p>
          <a:p>
            <a:pPr algn="just">
              <a:spcAft>
                <a:spcPts val="0"/>
              </a:spcAft>
            </a:pP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057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81894"/>
          </a:xfrm>
        </p:spPr>
        <p:txBody>
          <a:bodyPr>
            <a:normAutofit fontScale="90000"/>
          </a:bodyPr>
          <a:lstStyle/>
          <a:p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1404257"/>
            <a:ext cx="9144000" cy="4484914"/>
          </a:xfrm>
        </p:spPr>
        <p:txBody>
          <a:bodyPr>
            <a:normAutofit lnSpcReduction="10000"/>
          </a:bodyPr>
          <a:lstStyle/>
          <a:p>
            <a:pPr algn="ctr"/>
            <a:r>
              <a:rPr lang="pl-PL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INFORMACJA  O STANIE RALIZACJI</a:t>
            </a:r>
          </a:p>
          <a:p>
            <a:pPr algn="ctr"/>
            <a:endParaRPr lang="pl-P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ZADAŃ OŚWIATOWYCH W GMINIE WIELEŃ</a:t>
            </a:r>
          </a:p>
          <a:p>
            <a:pPr algn="ctr"/>
            <a:endParaRPr lang="pl-P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ROK SZKOLNY 2024/2025</a:t>
            </a:r>
          </a:p>
          <a:p>
            <a:endParaRPr lang="pl-PL" sz="1800" dirty="0"/>
          </a:p>
          <a:p>
            <a:endParaRPr lang="pl-PL" sz="1800" dirty="0"/>
          </a:p>
          <a:p>
            <a:pPr algn="just"/>
            <a:r>
              <a:rPr lang="pl-PL" sz="1800" dirty="0"/>
              <a:t>art. 11 ust. 7 ustawy z dnia 14 grudnia 2016r. Prawo oświatowe                                                        (Dz.U. z 2025r. poz. </a:t>
            </a:r>
            <a:r>
              <a:rPr lang="pl-PL" dirty="0"/>
              <a:t>1043 ze zm.</a:t>
            </a:r>
            <a:r>
              <a:rPr lang="pl-PL" sz="1800" dirty="0"/>
              <a:t>)</a:t>
            </a:r>
          </a:p>
          <a:p>
            <a:pPr algn="just"/>
            <a:endParaRPr lang="pl-PL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9451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EBD38FDF-FD9C-574F-C3B6-8F865B06FCC5}"/>
              </a:ext>
            </a:extLst>
          </p:cNvPr>
          <p:cNvSpPr txBox="1"/>
          <p:nvPr/>
        </p:nvSpPr>
        <p:spPr>
          <a:xfrm>
            <a:off x="967408" y="889843"/>
            <a:ext cx="1025718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 Gmina Wieleń/Samorządowa Administracja Oświatowa w Wieleniu realizuje projekt w ramach Fundusze Europejskie dla Wielkopolski 2021 – 2027 na realizację projektu ,,Wesołe przedszkolaki w Gminie Wieleń!’’ – całkowita wartość projektu </a:t>
            </a:r>
            <a:r>
              <a:rPr lang="pl-PL" b="0" i="0" dirty="0">
                <a:solidFill>
                  <a:srgbClr val="3D3D3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910 462,80 zł</a:t>
            </a:r>
            <a:r>
              <a:rPr lang="pl-PL" b="0" i="0" dirty="0">
                <a:solidFill>
                  <a:srgbClr val="3D3D3D"/>
                </a:solidFill>
                <a:effectLst/>
                <a:latin typeface="SourceSansPro"/>
              </a:rPr>
              <a:t>.</a:t>
            </a:r>
          </a:p>
          <a:p>
            <a:pPr algn="just"/>
            <a:r>
              <a:rPr lang="pl-PL" b="0" i="0" dirty="0">
                <a:solidFill>
                  <a:srgbClr val="3D3D3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Wysokość wkładu z Funduszu Europejskiego: 637 323,96 zł.</a:t>
            </a:r>
          </a:p>
          <a:p>
            <a:pPr algn="just"/>
            <a:endParaRPr lang="pl-PL" dirty="0">
              <a:solidFill>
                <a:srgbClr val="3D3D3D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Gmina Wieleń/ Samorządowa Administracja Oświatowa w Wieleniu realizuje projekt „Edukacja włączająca w Gminie Wieleń”. Projekt jest współfinansowany ze środków Unii Europejskiej w ramach Programu Regionalnego Fundusze Europejskie dla Wielkopolski 2021-2027.                                                         Wartość projektu: 1 371 988,45 zł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Dofinansowanie z BP: 272 920,34 zł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Dofinansowanie projektu z EFS: 960 391,91 zł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Gmina Wieleń pozyskała z Urzędu Marszałkowskiego Województwa Wielkopolskiego pomoc finansową w wysokości 15.600,00 zł na realizację rekomendowanych programów profilaktycznych, ujętych w Systemie Rekomendacji Programów Profilaktycznych i Promocji Zdrowia Psychicznego w placówkach oświatowych – Szkoła Podstawowa nr 1 im. Kazimierza Wielkiego w Wieleniu.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Gmina Wieleń dofinansowała zajęcia sportowe w szkołach w porozumieniu z Stowarzyszeniem Szkolny Związek Sportowy ,,Wielkopolska”.</a:t>
            </a:r>
          </a:p>
          <a:p>
            <a:pPr algn="just"/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4072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914400" y="555173"/>
            <a:ext cx="105156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l-PL" sz="2000" b="1" u="sng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VII. WYNIKI EGZAMINÓW ZEWNĘTRZNYCH 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b="1" dirty="0">
                <a:solidFill>
                  <a:srgbClr val="C459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Szkoły Podstawowe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pl-PL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Wyniki egzaminu klas VIII– średnie wyniki wyrażone w %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087906"/>
              </p:ext>
            </p:extLst>
          </p:nvPr>
        </p:nvGraphicFramePr>
        <p:xfrm>
          <a:off x="1099454" y="1655182"/>
          <a:ext cx="10428516" cy="440046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7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8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75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86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5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386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25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</a:t>
                      </a:r>
                      <a:endParaRPr lang="pl-P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Liczba zdających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Język polski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Matematyka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Język angielski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Język niemiecki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Gmina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54,94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73380" algn="l"/>
                          <a:tab pos="409575" algn="ctr"/>
                        </a:tabLs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39,35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49,26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3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Dzierżążno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57,50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27,50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46,33 (9)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53,00 (1)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4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Gulcz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40,90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32,30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---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4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Miały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78,00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57,40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54,40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---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6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Rosko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47,63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36,78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48,07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---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49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1</a:t>
                      </a:r>
                      <a:r>
                        <a:rPr lang="pl-PL" sz="1800" baseline="0" dirty="0">
                          <a:effectLst/>
                        </a:rPr>
                        <a:t> </a:t>
                      </a:r>
                      <a:r>
                        <a:rPr lang="pl-PL" sz="1800" dirty="0">
                          <a:effectLst/>
                        </a:rPr>
                        <a:t>Wieleń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55,49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43,24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62,64 (50)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75,00 (1)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25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2 Wieleń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50,13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38,88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46,13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---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79387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947057" y="587829"/>
            <a:ext cx="104829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l-PL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B/ Wyniki egzaminu klas VIII – analiza porównawcza gmin powiatu czarnkowsko-trzcianeckiego – wyniki wyrażone w %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341587"/>
              </p:ext>
            </p:extLst>
          </p:nvPr>
        </p:nvGraphicFramePr>
        <p:xfrm>
          <a:off x="1153885" y="1234163"/>
          <a:ext cx="10189028" cy="531448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391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6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80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69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380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38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Gmina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Język polski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Matematyka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Język angielski</a:t>
                      </a:r>
                      <a:endParaRPr lang="pl-PL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Język niemiecki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Czarnków obszar wiejski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54,34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34,79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55,60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---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8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Czarnków obszar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miejski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60,45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44,59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62,89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---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8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Drawsko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 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64,48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49,29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69,18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---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58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Krzyż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 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59,92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31,86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61,16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---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58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Lubasz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 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54,27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42,93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57,37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---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8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Połajewo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 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61,59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50,25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59,22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---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58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Trzcianka obszar wiejski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56,52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36,87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57,41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---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58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Trzcianka obszar miejski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55,01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36,28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62,64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---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86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Wieleń obszar wiejski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51,15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36,12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46,41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---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58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Wieleń obszar miejski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54,21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42,19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58,64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---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15480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957943" y="642258"/>
            <a:ext cx="108095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b="1" dirty="0">
                <a:solidFill>
                  <a:srgbClr val="C459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Egzamin maturalny w Zespole Szkół w Wieleniu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A/ Zdawalność matury w Zespole Szkół w Wieleniu (uczniowie przystępujący pierwszy raz) – sesja główna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161963"/>
              </p:ext>
            </p:extLst>
          </p:nvPr>
        </p:nvGraphicFramePr>
        <p:xfrm>
          <a:off x="957940" y="1894115"/>
          <a:ext cx="10417630" cy="32918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05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7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7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71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1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382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55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Typ szkoły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Przystąpiło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Zdało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</a:rPr>
                        <a:t>Zdało%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</a:rPr>
                        <a:t>Nie zdało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Nie zdało%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32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ZS Wieleń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77,50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22,50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32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LO - 11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80,00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20,00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32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Technikum - 30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76,66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23,34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30262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8BED0046-C4E7-9942-7CD1-DF0506114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160038"/>
              </p:ext>
            </p:extLst>
          </p:nvPr>
        </p:nvGraphicFramePr>
        <p:xfrm>
          <a:off x="677863" y="2160588"/>
          <a:ext cx="10417630" cy="30175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30573">
                  <a:extLst>
                    <a:ext uri="{9D8B030D-6E8A-4147-A177-3AD203B41FA5}">
                      <a16:colId xmlns:a16="http://schemas.microsoft.com/office/drawing/2014/main" val="3880653314"/>
                    </a:ext>
                  </a:extLst>
                </a:gridCol>
                <a:gridCol w="1737191">
                  <a:extLst>
                    <a:ext uri="{9D8B030D-6E8A-4147-A177-3AD203B41FA5}">
                      <a16:colId xmlns:a16="http://schemas.microsoft.com/office/drawing/2014/main" val="3722133919"/>
                    </a:ext>
                  </a:extLst>
                </a:gridCol>
                <a:gridCol w="1737191">
                  <a:extLst>
                    <a:ext uri="{9D8B030D-6E8A-4147-A177-3AD203B41FA5}">
                      <a16:colId xmlns:a16="http://schemas.microsoft.com/office/drawing/2014/main" val="360091010"/>
                    </a:ext>
                  </a:extLst>
                </a:gridCol>
                <a:gridCol w="1737191">
                  <a:extLst>
                    <a:ext uri="{9D8B030D-6E8A-4147-A177-3AD203B41FA5}">
                      <a16:colId xmlns:a16="http://schemas.microsoft.com/office/drawing/2014/main" val="2594761767"/>
                    </a:ext>
                  </a:extLst>
                </a:gridCol>
                <a:gridCol w="1737191">
                  <a:extLst>
                    <a:ext uri="{9D8B030D-6E8A-4147-A177-3AD203B41FA5}">
                      <a16:colId xmlns:a16="http://schemas.microsoft.com/office/drawing/2014/main" val="3205047139"/>
                    </a:ext>
                  </a:extLst>
                </a:gridCol>
                <a:gridCol w="1738293">
                  <a:extLst>
                    <a:ext uri="{9D8B030D-6E8A-4147-A177-3AD203B41FA5}">
                      <a16:colId xmlns:a16="http://schemas.microsoft.com/office/drawing/2014/main" val="2651912670"/>
                    </a:ext>
                  </a:extLst>
                </a:gridCol>
              </a:tblGrid>
              <a:tr h="5355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Typ szkoły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Przystąpiło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Zdało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</a:rPr>
                        <a:t>Zdało%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</a:rPr>
                        <a:t>Nie zdało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Nie zdało%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2309042"/>
                  </a:ext>
                </a:extLst>
              </a:tr>
              <a:tr h="8032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ZS Wieleń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b="1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87,50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b="1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b="1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12,50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9149375"/>
                  </a:ext>
                </a:extLst>
              </a:tr>
              <a:tr h="8032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LO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 1</a:t>
                      </a:r>
                      <a:endParaRPr lang="pl-PL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</a:rPr>
                        <a:t> </a:t>
                      </a:r>
                      <a:endParaRPr lang="pl-PL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174524"/>
                  </a:ext>
                </a:extLst>
              </a:tr>
              <a:tr h="8032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Technikum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85,71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14,29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2163697"/>
                  </a:ext>
                </a:extLst>
              </a:tr>
            </a:tbl>
          </a:graphicData>
        </a:graphic>
      </p:graphicFrame>
      <p:sp>
        <p:nvSpPr>
          <p:cNvPr id="4" name="pole tekstowe 3">
            <a:extLst>
              <a:ext uri="{FF2B5EF4-FFF2-40B4-BE49-F238E27FC236}">
                <a16:creationId xmlns:a16="http://schemas.microsoft.com/office/drawing/2014/main" id="{DB0EA398-D03A-F2BB-02AD-26DD715A8877}"/>
              </a:ext>
            </a:extLst>
          </p:cNvPr>
          <p:cNvSpPr txBox="1"/>
          <p:nvPr/>
        </p:nvSpPr>
        <p:spPr>
          <a:xfrm>
            <a:off x="797859" y="739129"/>
            <a:ext cx="101839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A1/ Zdawalność matury w Zespole Szkół w Wieleniu (uczniowie przystępujący pierwszy raz) – sesja </a:t>
            </a:r>
            <a:r>
              <a:rPr lang="pl-PL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poprawkowa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1516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957943" y="805543"/>
            <a:ext cx="103523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B/ Zdawalność matury w Zespole Szkół w Wieleniu (uczniowie przystępujący kolejny raz)</a:t>
            </a:r>
            <a:endParaRPr lang="pl-PL" dirty="0">
              <a:solidFill>
                <a:srgbClr val="0070C0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619070"/>
              </p:ext>
            </p:extLst>
          </p:nvPr>
        </p:nvGraphicFramePr>
        <p:xfrm>
          <a:off x="1110342" y="2035630"/>
          <a:ext cx="10011545" cy="364577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672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6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496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559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Przystąpiło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Zdało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Zdało%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Nie zdało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Nie zdało%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23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ZS Wieleń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35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39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Technikum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0789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70857" y="522514"/>
            <a:ext cx="105264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C/ Szczegółowe wyniki matur – maturzyści przystępujący pierwszy raz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Język polski – część pisemna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58072"/>
              </p:ext>
            </p:extLst>
          </p:nvPr>
        </p:nvGraphicFramePr>
        <p:xfrm>
          <a:off x="1034144" y="2057399"/>
          <a:ext cx="10167258" cy="39948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7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4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4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54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49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Przystąpiło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Zdało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Nie zdało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Zdawalność wyrażona w %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61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(średni wynik 72,90%)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2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Technikum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(średni wynik 41%)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76,67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2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ZS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82,50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8526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66800" y="816429"/>
            <a:ext cx="100257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Matematyka – część pisemna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691715"/>
              </p:ext>
            </p:extLst>
          </p:nvPr>
        </p:nvGraphicFramePr>
        <p:xfrm>
          <a:off x="1262745" y="1741713"/>
          <a:ext cx="10167254" cy="38011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7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4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4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4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549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5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Przystąpiło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Zdało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Nie zdało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Zdawalność wyrażona w %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27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</a:rPr>
                        <a:t>10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</a:rPr>
                        <a:t>8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(średni wynik 46,20%)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27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Technikum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</a:rPr>
                        <a:t>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</a:rPr>
                        <a:t>28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(średni wynik 59%)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93,33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27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ZS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</a:rPr>
                        <a:t>36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0778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99457" y="794657"/>
            <a:ext cx="67014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Język angielski – część pisemna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490642"/>
              </p:ext>
            </p:extLst>
          </p:nvPr>
        </p:nvGraphicFramePr>
        <p:xfrm>
          <a:off x="1317174" y="1643744"/>
          <a:ext cx="9884225" cy="37942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3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7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7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7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97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49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Przystąpiło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Zdało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Nie zdało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Zdawalność wyrażona w %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78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(średni wynik 75%)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86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Technikum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(średni wynik 59%)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76,67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78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ZS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82,50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14447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D0844907-55EF-CB6F-31C3-6C0D49CD7FFC}"/>
              </a:ext>
            </a:extLst>
          </p:cNvPr>
          <p:cNvSpPr txBox="1"/>
          <p:nvPr/>
        </p:nvSpPr>
        <p:spPr>
          <a:xfrm>
            <a:off x="564776" y="645459"/>
            <a:ext cx="85859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4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Język polski – część 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ustna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13B26784-358F-D139-9846-0C89291C16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85028"/>
              </p:ext>
            </p:extLst>
          </p:nvPr>
        </p:nvGraphicFramePr>
        <p:xfrm>
          <a:off x="677863" y="1165412"/>
          <a:ext cx="10138412" cy="43479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5946">
                  <a:extLst>
                    <a:ext uri="{9D8B030D-6E8A-4147-A177-3AD203B41FA5}">
                      <a16:colId xmlns:a16="http://schemas.microsoft.com/office/drawing/2014/main" val="975363438"/>
                    </a:ext>
                  </a:extLst>
                </a:gridCol>
                <a:gridCol w="2025013">
                  <a:extLst>
                    <a:ext uri="{9D8B030D-6E8A-4147-A177-3AD203B41FA5}">
                      <a16:colId xmlns:a16="http://schemas.microsoft.com/office/drawing/2014/main" val="3037698337"/>
                    </a:ext>
                  </a:extLst>
                </a:gridCol>
                <a:gridCol w="2049151">
                  <a:extLst>
                    <a:ext uri="{9D8B030D-6E8A-4147-A177-3AD203B41FA5}">
                      <a16:colId xmlns:a16="http://schemas.microsoft.com/office/drawing/2014/main" val="713519195"/>
                    </a:ext>
                  </a:extLst>
                </a:gridCol>
                <a:gridCol w="2049151">
                  <a:extLst>
                    <a:ext uri="{9D8B030D-6E8A-4147-A177-3AD203B41FA5}">
                      <a16:colId xmlns:a16="http://schemas.microsoft.com/office/drawing/2014/main" val="4248069338"/>
                    </a:ext>
                  </a:extLst>
                </a:gridCol>
                <a:gridCol w="2049151">
                  <a:extLst>
                    <a:ext uri="{9D8B030D-6E8A-4147-A177-3AD203B41FA5}">
                      <a16:colId xmlns:a16="http://schemas.microsoft.com/office/drawing/2014/main" val="973169156"/>
                    </a:ext>
                  </a:extLst>
                </a:gridCol>
              </a:tblGrid>
              <a:tr h="7905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Przystąpiło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Zdało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Nie zdało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Zdawalność wyrażona w %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7011921"/>
                  </a:ext>
                </a:extLst>
              </a:tr>
              <a:tr h="11858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(średni wynik 72,70%)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3681769"/>
                  </a:ext>
                </a:extLst>
              </a:tr>
              <a:tr h="11858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Technikum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(średni wynik 70%)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9406729"/>
                  </a:ext>
                </a:extLst>
              </a:tr>
              <a:tr h="11858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ZS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6663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3512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694C7497-39FB-6AB5-DF05-2AC6CA857792}"/>
              </a:ext>
            </a:extLst>
          </p:cNvPr>
          <p:cNvSpPr txBox="1"/>
          <p:nvPr/>
        </p:nvSpPr>
        <p:spPr>
          <a:xfrm>
            <a:off x="959224" y="1032825"/>
            <a:ext cx="9063317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Organ wykonawczy jednostki samorządu terytorialnego, w terminie do dnia 31 października, przedstawia organowi stanowiącemu jednostki samorządu terytorialnego informację o stanie realizacji zadań oświatowych tej jednostki za poprzedni rok szkolny, w tym o wynikach:</a:t>
            </a:r>
          </a:p>
          <a:p>
            <a:pPr algn="just"/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 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egzaminu ósmoklasisty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egzaminu maturalnego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 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egzaminu zawodowego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z uwzględnieniem działań podejmowanych przez 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szkoły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nakierowanych na kształcenie 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uczniów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ze specjalnymi potrzebami edukacyjnymi, w 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szkołach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tych typów, których prowadzenie należy do zadań własnych jednostki samorządu terytorialnego;</a:t>
            </a:r>
          </a:p>
          <a:p>
            <a:pPr algn="just"/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nadzoru pedagogicznego sprawowanego przez 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kuratora oświaty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lub właściwego ministra w 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szkołach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 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placówkach</a:t>
            </a:r>
            <a:r>
              <a:rPr lang="pl-PL" sz="2400" b="0" i="0" dirty="0">
                <a:solidFill>
                  <a:srgbClr val="586C8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tych typów i rodzajów, których prowadzenie należy do zadań własnych jednostki samorządu terytorialnego.</a:t>
            </a:r>
          </a:p>
        </p:txBody>
      </p:sp>
    </p:spTree>
    <p:extLst>
      <p:ext uri="{BB962C8B-B14F-4D97-AF65-F5344CB8AC3E}">
        <p14:creationId xmlns:p14="http://schemas.microsoft.com/office/powerpoint/2010/main" val="20243958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8C280C86-18B6-3258-9862-7CEAD696B6FA}"/>
              </a:ext>
            </a:extLst>
          </p:cNvPr>
          <p:cNvSpPr txBox="1"/>
          <p:nvPr/>
        </p:nvSpPr>
        <p:spPr>
          <a:xfrm>
            <a:off x="896471" y="806824"/>
            <a:ext cx="82542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Język 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angielski 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część 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ustna</a:t>
            </a:r>
            <a:endParaRPr lang="pl-PL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589C27C0-031F-774A-BB50-0977D22F4A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831087"/>
              </p:ext>
            </p:extLst>
          </p:nvPr>
        </p:nvGraphicFramePr>
        <p:xfrm>
          <a:off x="677863" y="1434354"/>
          <a:ext cx="10138412" cy="37840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1808">
                  <a:extLst>
                    <a:ext uri="{9D8B030D-6E8A-4147-A177-3AD203B41FA5}">
                      <a16:colId xmlns:a16="http://schemas.microsoft.com/office/drawing/2014/main" val="2451799648"/>
                    </a:ext>
                  </a:extLst>
                </a:gridCol>
                <a:gridCol w="2049151">
                  <a:extLst>
                    <a:ext uri="{9D8B030D-6E8A-4147-A177-3AD203B41FA5}">
                      <a16:colId xmlns:a16="http://schemas.microsoft.com/office/drawing/2014/main" val="2286672453"/>
                    </a:ext>
                  </a:extLst>
                </a:gridCol>
                <a:gridCol w="2049151">
                  <a:extLst>
                    <a:ext uri="{9D8B030D-6E8A-4147-A177-3AD203B41FA5}">
                      <a16:colId xmlns:a16="http://schemas.microsoft.com/office/drawing/2014/main" val="1964648554"/>
                    </a:ext>
                  </a:extLst>
                </a:gridCol>
                <a:gridCol w="2049151">
                  <a:extLst>
                    <a:ext uri="{9D8B030D-6E8A-4147-A177-3AD203B41FA5}">
                      <a16:colId xmlns:a16="http://schemas.microsoft.com/office/drawing/2014/main" val="137672634"/>
                    </a:ext>
                  </a:extLst>
                </a:gridCol>
                <a:gridCol w="2049151">
                  <a:extLst>
                    <a:ext uri="{9D8B030D-6E8A-4147-A177-3AD203B41FA5}">
                      <a16:colId xmlns:a16="http://schemas.microsoft.com/office/drawing/2014/main" val="524771316"/>
                    </a:ext>
                  </a:extLst>
                </a:gridCol>
              </a:tblGrid>
              <a:tr h="6845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Przystąpiło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Zdało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Nie zdało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Zdawalność wyrażona w %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78125785"/>
                  </a:ext>
                </a:extLst>
              </a:tr>
              <a:tr h="10268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(średni wynik 83%)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1448496"/>
                  </a:ext>
                </a:extLst>
              </a:tr>
              <a:tr h="10268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Technikum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(średni wynik 75%)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96,55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738782"/>
                  </a:ext>
                </a:extLst>
              </a:tr>
              <a:tr h="10268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ZS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97,44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6412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83677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990600" y="674914"/>
            <a:ext cx="102978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D/ Szczegółowe wyniki matur – maturzyści przystępujący kolejny raz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Język 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angielski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część pisemna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946648"/>
              </p:ext>
            </p:extLst>
          </p:nvPr>
        </p:nvGraphicFramePr>
        <p:xfrm>
          <a:off x="1233493" y="2007731"/>
          <a:ext cx="10221686" cy="16574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7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5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59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59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659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430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Przystąpiło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Zdało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Nie zdało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Zdawalność wyrażona w %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16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LO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pole tekstowe 4">
            <a:extLst>
              <a:ext uri="{FF2B5EF4-FFF2-40B4-BE49-F238E27FC236}">
                <a16:creationId xmlns:a16="http://schemas.microsoft.com/office/drawing/2014/main" id="{9630FAD3-DF3B-6A67-CCF1-E7C40B76EB05}"/>
              </a:ext>
            </a:extLst>
          </p:cNvPr>
          <p:cNvSpPr txBox="1"/>
          <p:nvPr/>
        </p:nvSpPr>
        <p:spPr>
          <a:xfrm>
            <a:off x="1233493" y="3203534"/>
            <a:ext cx="800324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Matematyka – część pisemna</a:t>
            </a:r>
            <a:endParaRPr lang="pl-PL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3DB9A045-1EA1-6AFE-9D75-CCB7965489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255414"/>
              </p:ext>
            </p:extLst>
          </p:nvPr>
        </p:nvGraphicFramePr>
        <p:xfrm>
          <a:off x="1306283" y="4563034"/>
          <a:ext cx="10221687" cy="19632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7759">
                  <a:extLst>
                    <a:ext uri="{9D8B030D-6E8A-4147-A177-3AD203B41FA5}">
                      <a16:colId xmlns:a16="http://schemas.microsoft.com/office/drawing/2014/main" val="1440747551"/>
                    </a:ext>
                  </a:extLst>
                </a:gridCol>
                <a:gridCol w="2065982">
                  <a:extLst>
                    <a:ext uri="{9D8B030D-6E8A-4147-A177-3AD203B41FA5}">
                      <a16:colId xmlns:a16="http://schemas.microsoft.com/office/drawing/2014/main" val="2297192966"/>
                    </a:ext>
                  </a:extLst>
                </a:gridCol>
                <a:gridCol w="2065982">
                  <a:extLst>
                    <a:ext uri="{9D8B030D-6E8A-4147-A177-3AD203B41FA5}">
                      <a16:colId xmlns:a16="http://schemas.microsoft.com/office/drawing/2014/main" val="1987420000"/>
                    </a:ext>
                  </a:extLst>
                </a:gridCol>
                <a:gridCol w="2065982">
                  <a:extLst>
                    <a:ext uri="{9D8B030D-6E8A-4147-A177-3AD203B41FA5}">
                      <a16:colId xmlns:a16="http://schemas.microsoft.com/office/drawing/2014/main" val="546528213"/>
                    </a:ext>
                  </a:extLst>
                </a:gridCol>
                <a:gridCol w="2065982">
                  <a:extLst>
                    <a:ext uri="{9D8B030D-6E8A-4147-A177-3AD203B41FA5}">
                      <a16:colId xmlns:a16="http://schemas.microsoft.com/office/drawing/2014/main" val="2713629900"/>
                    </a:ext>
                  </a:extLst>
                </a:gridCol>
              </a:tblGrid>
              <a:tr h="7853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Przystąpiło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Zdało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Nie zdało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Zdawalność wyrażona w %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7651809"/>
                  </a:ext>
                </a:extLst>
              </a:tr>
              <a:tr h="11779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89743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1413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75CE65BD-DCC0-C3F0-A020-59C7D84F774F}"/>
              </a:ext>
            </a:extLst>
          </p:cNvPr>
          <p:cNvSpPr txBox="1"/>
          <p:nvPr/>
        </p:nvSpPr>
        <p:spPr>
          <a:xfrm>
            <a:off x="1043609" y="868883"/>
            <a:ext cx="80208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Język 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angielski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część pisemna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C30B31A7-32DA-3D99-9DCE-0565494680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806506"/>
              </p:ext>
            </p:extLst>
          </p:nvPr>
        </p:nvGraphicFramePr>
        <p:xfrm>
          <a:off x="1133061" y="1570383"/>
          <a:ext cx="9766490" cy="16540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0574">
                  <a:extLst>
                    <a:ext uri="{9D8B030D-6E8A-4147-A177-3AD203B41FA5}">
                      <a16:colId xmlns:a16="http://schemas.microsoft.com/office/drawing/2014/main" val="3090969050"/>
                    </a:ext>
                  </a:extLst>
                </a:gridCol>
                <a:gridCol w="1973979">
                  <a:extLst>
                    <a:ext uri="{9D8B030D-6E8A-4147-A177-3AD203B41FA5}">
                      <a16:colId xmlns:a16="http://schemas.microsoft.com/office/drawing/2014/main" val="61255651"/>
                    </a:ext>
                  </a:extLst>
                </a:gridCol>
                <a:gridCol w="1973979">
                  <a:extLst>
                    <a:ext uri="{9D8B030D-6E8A-4147-A177-3AD203B41FA5}">
                      <a16:colId xmlns:a16="http://schemas.microsoft.com/office/drawing/2014/main" val="1599050735"/>
                    </a:ext>
                  </a:extLst>
                </a:gridCol>
                <a:gridCol w="1973979">
                  <a:extLst>
                    <a:ext uri="{9D8B030D-6E8A-4147-A177-3AD203B41FA5}">
                      <a16:colId xmlns:a16="http://schemas.microsoft.com/office/drawing/2014/main" val="3559606032"/>
                    </a:ext>
                  </a:extLst>
                </a:gridCol>
                <a:gridCol w="1973979">
                  <a:extLst>
                    <a:ext uri="{9D8B030D-6E8A-4147-A177-3AD203B41FA5}">
                      <a16:colId xmlns:a16="http://schemas.microsoft.com/office/drawing/2014/main" val="723155577"/>
                    </a:ext>
                  </a:extLst>
                </a:gridCol>
              </a:tblGrid>
              <a:tr h="7396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Przystąpiło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Zdało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Nie zdało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Zdawalność wyrażona w %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5413647"/>
                  </a:ext>
                </a:extLst>
              </a:tr>
              <a:tr h="9102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Technikum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611077"/>
                  </a:ext>
                </a:extLst>
              </a:tr>
            </a:tbl>
          </a:graphicData>
        </a:graphic>
      </p:graphicFrame>
      <p:sp>
        <p:nvSpPr>
          <p:cNvPr id="5" name="pole tekstowe 4">
            <a:extLst>
              <a:ext uri="{FF2B5EF4-FFF2-40B4-BE49-F238E27FC236}">
                <a16:creationId xmlns:a16="http://schemas.microsoft.com/office/drawing/2014/main" id="{4D047DB6-E85C-0C35-A146-085259093F67}"/>
              </a:ext>
            </a:extLst>
          </p:cNvPr>
          <p:cNvSpPr txBox="1"/>
          <p:nvPr/>
        </p:nvSpPr>
        <p:spPr>
          <a:xfrm>
            <a:off x="1133061" y="3244334"/>
            <a:ext cx="80208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Matematyka – część pisemna</a:t>
            </a:r>
            <a:endParaRPr lang="pl-PL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187CBB00-B848-DCB5-613E-B55305F61B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252505"/>
              </p:ext>
            </p:extLst>
          </p:nvPr>
        </p:nvGraphicFramePr>
        <p:xfrm>
          <a:off x="1133061" y="4104861"/>
          <a:ext cx="9766490" cy="17890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0574">
                  <a:extLst>
                    <a:ext uri="{9D8B030D-6E8A-4147-A177-3AD203B41FA5}">
                      <a16:colId xmlns:a16="http://schemas.microsoft.com/office/drawing/2014/main" val="22391087"/>
                    </a:ext>
                  </a:extLst>
                </a:gridCol>
                <a:gridCol w="1973979">
                  <a:extLst>
                    <a:ext uri="{9D8B030D-6E8A-4147-A177-3AD203B41FA5}">
                      <a16:colId xmlns:a16="http://schemas.microsoft.com/office/drawing/2014/main" val="25757827"/>
                    </a:ext>
                  </a:extLst>
                </a:gridCol>
                <a:gridCol w="1973979">
                  <a:extLst>
                    <a:ext uri="{9D8B030D-6E8A-4147-A177-3AD203B41FA5}">
                      <a16:colId xmlns:a16="http://schemas.microsoft.com/office/drawing/2014/main" val="2147122493"/>
                    </a:ext>
                  </a:extLst>
                </a:gridCol>
                <a:gridCol w="1973979">
                  <a:extLst>
                    <a:ext uri="{9D8B030D-6E8A-4147-A177-3AD203B41FA5}">
                      <a16:colId xmlns:a16="http://schemas.microsoft.com/office/drawing/2014/main" val="2499982834"/>
                    </a:ext>
                  </a:extLst>
                </a:gridCol>
                <a:gridCol w="1973979">
                  <a:extLst>
                    <a:ext uri="{9D8B030D-6E8A-4147-A177-3AD203B41FA5}">
                      <a16:colId xmlns:a16="http://schemas.microsoft.com/office/drawing/2014/main" val="3082821476"/>
                    </a:ext>
                  </a:extLst>
                </a:gridCol>
              </a:tblGrid>
              <a:tr h="7156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Przystąpiło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Zdało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Nie zdało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Zdawalność wyrażona w %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4439029"/>
                  </a:ext>
                </a:extLst>
              </a:tr>
              <a:tr h="10734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Technikum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1911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37853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CD92F190-5873-CDBD-4741-45D7CD690756}"/>
              </a:ext>
            </a:extLst>
          </p:cNvPr>
          <p:cNvSpPr txBox="1"/>
          <p:nvPr/>
        </p:nvSpPr>
        <p:spPr>
          <a:xfrm>
            <a:off x="1139686" y="1003852"/>
            <a:ext cx="77724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1303655" algn="l"/>
              </a:tabLs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5) Język angielski – poziom rozszerzony</a:t>
            </a:r>
          </a:p>
          <a:p>
            <a:pPr>
              <a:spcAft>
                <a:spcPts val="0"/>
              </a:spcAft>
              <a:tabLst>
                <a:tab pos="1303655" algn="l"/>
              </a:tabLst>
            </a:pP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03655" algn="l"/>
              </a:tabLst>
            </a:pP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03655" algn="l"/>
              </a:tabLst>
            </a:pP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03655" algn="l"/>
              </a:tabLst>
            </a:pP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03655" algn="l"/>
              </a:tabLst>
            </a:pP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03655" algn="l"/>
              </a:tabLst>
            </a:pP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03655" algn="l"/>
              </a:tabLst>
            </a:pP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03655" algn="l"/>
              </a:tabLst>
            </a:pP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03655" algn="l"/>
              </a:tabLs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6) Matematyka – poziom rozszerzony</a:t>
            </a:r>
          </a:p>
          <a:p>
            <a:pPr>
              <a:spcAft>
                <a:spcPts val="0"/>
              </a:spcAft>
              <a:tabLst>
                <a:tab pos="1303655" algn="l"/>
              </a:tabLs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B0B34E2A-1D39-9486-952D-D287D1378C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051532"/>
              </p:ext>
            </p:extLst>
          </p:nvPr>
        </p:nvGraphicFramePr>
        <p:xfrm>
          <a:off x="1242391" y="1640244"/>
          <a:ext cx="9809923" cy="13713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0750">
                  <a:extLst>
                    <a:ext uri="{9D8B030D-6E8A-4147-A177-3AD203B41FA5}">
                      <a16:colId xmlns:a16="http://schemas.microsoft.com/office/drawing/2014/main" val="2398499003"/>
                    </a:ext>
                  </a:extLst>
                </a:gridCol>
                <a:gridCol w="3690008">
                  <a:extLst>
                    <a:ext uri="{9D8B030D-6E8A-4147-A177-3AD203B41FA5}">
                      <a16:colId xmlns:a16="http://schemas.microsoft.com/office/drawing/2014/main" val="1268948268"/>
                    </a:ext>
                  </a:extLst>
                </a:gridCol>
                <a:gridCol w="3409165">
                  <a:extLst>
                    <a:ext uri="{9D8B030D-6E8A-4147-A177-3AD203B41FA5}">
                      <a16:colId xmlns:a16="http://schemas.microsoft.com/office/drawing/2014/main" val="4190101392"/>
                    </a:ext>
                  </a:extLst>
                </a:gridCol>
              </a:tblGrid>
              <a:tr h="4215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Liczba przystępujących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Średni wynik szkoły %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3590590"/>
                  </a:ext>
                </a:extLst>
              </a:tr>
              <a:tr h="9497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1832003"/>
                  </a:ext>
                </a:extLst>
              </a:tr>
            </a:tbl>
          </a:graphicData>
        </a:graphic>
      </p:graphicFrame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7B6E3D0A-9D0D-46F3-3368-F8107480B1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808981"/>
              </p:ext>
            </p:extLst>
          </p:nvPr>
        </p:nvGraphicFramePr>
        <p:xfrm>
          <a:off x="1242390" y="4313583"/>
          <a:ext cx="9809923" cy="17095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0750">
                  <a:extLst>
                    <a:ext uri="{9D8B030D-6E8A-4147-A177-3AD203B41FA5}">
                      <a16:colId xmlns:a16="http://schemas.microsoft.com/office/drawing/2014/main" val="3765422044"/>
                    </a:ext>
                  </a:extLst>
                </a:gridCol>
                <a:gridCol w="3690008">
                  <a:extLst>
                    <a:ext uri="{9D8B030D-6E8A-4147-A177-3AD203B41FA5}">
                      <a16:colId xmlns:a16="http://schemas.microsoft.com/office/drawing/2014/main" val="2423350600"/>
                    </a:ext>
                  </a:extLst>
                </a:gridCol>
                <a:gridCol w="3409165">
                  <a:extLst>
                    <a:ext uri="{9D8B030D-6E8A-4147-A177-3AD203B41FA5}">
                      <a16:colId xmlns:a16="http://schemas.microsoft.com/office/drawing/2014/main" val="756435002"/>
                    </a:ext>
                  </a:extLst>
                </a:gridCol>
              </a:tblGrid>
              <a:tr h="4273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Liczba przystępujących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Średni wynik szkoły %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9878488"/>
                  </a:ext>
                </a:extLst>
              </a:tr>
              <a:tr h="12821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8865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5704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6DDDCB6F-42FC-F833-4455-96F42806F0E2}"/>
              </a:ext>
            </a:extLst>
          </p:cNvPr>
          <p:cNvSpPr txBox="1"/>
          <p:nvPr/>
        </p:nvSpPr>
        <p:spPr>
          <a:xfrm>
            <a:off x="785191" y="1073426"/>
            <a:ext cx="82892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7) 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Geografia</a:t>
            </a: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poziom rozszerzony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85A1E791-E688-99F5-A969-53122CE8F3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066780"/>
              </p:ext>
            </p:extLst>
          </p:nvPr>
        </p:nvGraphicFramePr>
        <p:xfrm>
          <a:off x="1043609" y="1722783"/>
          <a:ext cx="9444176" cy="12718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9684">
                  <a:extLst>
                    <a:ext uri="{9D8B030D-6E8A-4147-A177-3AD203B41FA5}">
                      <a16:colId xmlns:a16="http://schemas.microsoft.com/office/drawing/2014/main" val="1623482557"/>
                    </a:ext>
                  </a:extLst>
                </a:gridCol>
                <a:gridCol w="3552432">
                  <a:extLst>
                    <a:ext uri="{9D8B030D-6E8A-4147-A177-3AD203B41FA5}">
                      <a16:colId xmlns:a16="http://schemas.microsoft.com/office/drawing/2014/main" val="3960430184"/>
                    </a:ext>
                  </a:extLst>
                </a:gridCol>
                <a:gridCol w="3282060">
                  <a:extLst>
                    <a:ext uri="{9D8B030D-6E8A-4147-A177-3AD203B41FA5}">
                      <a16:colId xmlns:a16="http://schemas.microsoft.com/office/drawing/2014/main" val="2152847490"/>
                    </a:ext>
                  </a:extLst>
                </a:gridCol>
              </a:tblGrid>
              <a:tr h="3574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Liczba przystępujących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Średni wynik szkoły %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8061978"/>
                  </a:ext>
                </a:extLst>
              </a:tr>
              <a:tr h="8054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6228714"/>
                  </a:ext>
                </a:extLst>
              </a:tr>
            </a:tbl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:a16="http://schemas.microsoft.com/office/drawing/2014/main" id="{01BEFF99-8E47-0122-8687-35EC1628DEFE}"/>
              </a:ext>
            </a:extLst>
          </p:cNvPr>
          <p:cNvSpPr txBox="1"/>
          <p:nvPr/>
        </p:nvSpPr>
        <p:spPr>
          <a:xfrm>
            <a:off x="1043609" y="3244334"/>
            <a:ext cx="81103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8) Biologia – poziom rozszerzony</a:t>
            </a:r>
            <a:endParaRPr lang="pl-PL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D557711E-C4DF-1590-6C2B-EDCBCDF8FA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218813"/>
              </p:ext>
            </p:extLst>
          </p:nvPr>
        </p:nvGraphicFramePr>
        <p:xfrm>
          <a:off x="1043609" y="4140342"/>
          <a:ext cx="9444176" cy="1534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9684">
                  <a:extLst>
                    <a:ext uri="{9D8B030D-6E8A-4147-A177-3AD203B41FA5}">
                      <a16:colId xmlns:a16="http://schemas.microsoft.com/office/drawing/2014/main" val="2790038910"/>
                    </a:ext>
                  </a:extLst>
                </a:gridCol>
                <a:gridCol w="3552432">
                  <a:extLst>
                    <a:ext uri="{9D8B030D-6E8A-4147-A177-3AD203B41FA5}">
                      <a16:colId xmlns:a16="http://schemas.microsoft.com/office/drawing/2014/main" val="1318372762"/>
                    </a:ext>
                  </a:extLst>
                </a:gridCol>
                <a:gridCol w="3282060">
                  <a:extLst>
                    <a:ext uri="{9D8B030D-6E8A-4147-A177-3AD203B41FA5}">
                      <a16:colId xmlns:a16="http://schemas.microsoft.com/office/drawing/2014/main" val="1921107178"/>
                    </a:ext>
                  </a:extLst>
                </a:gridCol>
              </a:tblGrid>
              <a:tr h="431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Liczba przystępujących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Średni wynik szkoły %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709362"/>
                  </a:ext>
                </a:extLst>
              </a:tr>
              <a:tr h="1103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7598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85580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5BFB5A6D-EA27-A343-B2C8-839BAAF681FB}"/>
              </a:ext>
            </a:extLst>
          </p:cNvPr>
          <p:cNvSpPr txBox="1"/>
          <p:nvPr/>
        </p:nvSpPr>
        <p:spPr>
          <a:xfrm>
            <a:off x="884583" y="586409"/>
            <a:ext cx="82693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9) Fizyka – poziom rozszerzony</a:t>
            </a:r>
            <a:endParaRPr lang="pl-PL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BC1450C8-2298-4CBF-1155-0207691CFF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882117"/>
              </p:ext>
            </p:extLst>
          </p:nvPr>
        </p:nvGraphicFramePr>
        <p:xfrm>
          <a:off x="677863" y="1451113"/>
          <a:ext cx="9444176" cy="14312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9684">
                  <a:extLst>
                    <a:ext uri="{9D8B030D-6E8A-4147-A177-3AD203B41FA5}">
                      <a16:colId xmlns:a16="http://schemas.microsoft.com/office/drawing/2014/main" val="1329623635"/>
                    </a:ext>
                  </a:extLst>
                </a:gridCol>
                <a:gridCol w="3552432">
                  <a:extLst>
                    <a:ext uri="{9D8B030D-6E8A-4147-A177-3AD203B41FA5}">
                      <a16:colId xmlns:a16="http://schemas.microsoft.com/office/drawing/2014/main" val="3990094800"/>
                    </a:ext>
                  </a:extLst>
                </a:gridCol>
                <a:gridCol w="3282060">
                  <a:extLst>
                    <a:ext uri="{9D8B030D-6E8A-4147-A177-3AD203B41FA5}">
                      <a16:colId xmlns:a16="http://schemas.microsoft.com/office/drawing/2014/main" val="3771880035"/>
                    </a:ext>
                  </a:extLst>
                </a:gridCol>
              </a:tblGrid>
              <a:tr h="4022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Liczba przystępujących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Średni wynik szkoły %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173332"/>
                  </a:ext>
                </a:extLst>
              </a:tr>
              <a:tr h="10289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91767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5351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27314" y="762000"/>
            <a:ext cx="83166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E/ Wyniki matury – przedmioty rozszerzone</a:t>
            </a: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03655" algn="l"/>
              </a:tabLs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  <a:tabLst>
                <a:tab pos="1303655" algn="l"/>
              </a:tabLs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1) Język angielski część pisemna – poziom rozszerzony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5189631"/>
              </p:ext>
            </p:extLst>
          </p:nvPr>
        </p:nvGraphicFramePr>
        <p:xfrm>
          <a:off x="968829" y="1861459"/>
          <a:ext cx="9329058" cy="17888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4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4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9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Liczba przystępujących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Średni wynik szkoły %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55,00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Technikum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47,60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78968131"/>
                  </a:ext>
                </a:extLst>
              </a:tr>
            </a:tbl>
          </a:graphicData>
        </a:graphic>
      </p:graphicFrame>
      <p:sp>
        <p:nvSpPr>
          <p:cNvPr id="4" name="Prostokąt 3"/>
          <p:cNvSpPr/>
          <p:nvPr/>
        </p:nvSpPr>
        <p:spPr>
          <a:xfrm rot="10800000" flipV="1">
            <a:off x="968829" y="3613667"/>
            <a:ext cx="81751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1303655" algn="l"/>
              </a:tabLst>
            </a:pP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1303655" algn="l"/>
              </a:tabLs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2) Język polski – poziom rozszerzony</a:t>
            </a:r>
          </a:p>
          <a:p>
            <a:pPr>
              <a:spcAft>
                <a:spcPts val="0"/>
              </a:spcAft>
              <a:tabLst>
                <a:tab pos="1303655" algn="l"/>
              </a:tabLs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337713"/>
              </p:ext>
            </p:extLst>
          </p:nvPr>
        </p:nvGraphicFramePr>
        <p:xfrm>
          <a:off x="968830" y="4253948"/>
          <a:ext cx="9329056" cy="18806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4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81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Liczba przystępujących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</a:rPr>
                        <a:t>Średni wynik szkoły %</a:t>
                      </a:r>
                      <a:endParaRPr lang="pl-PL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35,50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Technikum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86799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9350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903514" y="7436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1303655" algn="l"/>
              </a:tabLs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3) Historia – poziom rozszerzony</a:t>
            </a:r>
          </a:p>
          <a:p>
            <a:pPr>
              <a:spcAft>
                <a:spcPts val="0"/>
              </a:spcAft>
              <a:tabLst>
                <a:tab pos="1303655" algn="l"/>
              </a:tabLs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752574"/>
              </p:ext>
            </p:extLst>
          </p:nvPr>
        </p:nvGraphicFramePr>
        <p:xfrm>
          <a:off x="1030147" y="1424620"/>
          <a:ext cx="9703166" cy="12206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18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0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41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10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Liczba przystępujących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Średni wynik szkoły %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38,00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Prostokąt 3"/>
          <p:cNvSpPr/>
          <p:nvPr/>
        </p:nvSpPr>
        <p:spPr>
          <a:xfrm>
            <a:off x="903514" y="3457540"/>
            <a:ext cx="34955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4) Biologia – poziom rozszerzony</a:t>
            </a:r>
            <a:endParaRPr lang="pl-PL" dirty="0"/>
          </a:p>
        </p:txBody>
      </p:sp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5243915C-5C51-AF55-0A50-993E1C9DC5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944067"/>
              </p:ext>
            </p:extLst>
          </p:nvPr>
        </p:nvGraphicFramePr>
        <p:xfrm>
          <a:off x="1030147" y="3826873"/>
          <a:ext cx="9703167" cy="1530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4227">
                  <a:extLst>
                    <a:ext uri="{9D8B030D-6E8A-4147-A177-3AD203B41FA5}">
                      <a16:colId xmlns:a16="http://schemas.microsoft.com/office/drawing/2014/main" val="1330347526"/>
                    </a:ext>
                  </a:extLst>
                </a:gridCol>
                <a:gridCol w="3314551">
                  <a:extLst>
                    <a:ext uri="{9D8B030D-6E8A-4147-A177-3AD203B41FA5}">
                      <a16:colId xmlns:a16="http://schemas.microsoft.com/office/drawing/2014/main" val="3103589974"/>
                    </a:ext>
                  </a:extLst>
                </a:gridCol>
                <a:gridCol w="3234389">
                  <a:extLst>
                    <a:ext uri="{9D8B030D-6E8A-4147-A177-3AD203B41FA5}">
                      <a16:colId xmlns:a16="http://schemas.microsoft.com/office/drawing/2014/main" val="1918538768"/>
                    </a:ext>
                  </a:extLst>
                </a:gridCol>
              </a:tblGrid>
              <a:tr h="621375">
                <a:tc>
                  <a:txBody>
                    <a:bodyPr/>
                    <a:lstStyle/>
                    <a:p>
                      <a:pPr algn="ctr"/>
                      <a:endParaRPr lang="pl-PL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 szkoły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przystępujących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000" dirty="0">
                        <a:effectLst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>
                          <a:effectLst/>
                        </a:rPr>
                        <a:t>Średni wynik szkoły %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0383636"/>
                  </a:ext>
                </a:extLst>
              </a:tr>
              <a:tr h="829431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Technikum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22,00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716767"/>
                  </a:ext>
                </a:extLst>
              </a:tr>
            </a:tbl>
          </a:graphicData>
        </a:graphic>
      </p:graphicFrame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31A9701E-3102-4770-2A53-44CD2A62A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297222"/>
              </p:ext>
            </p:extLst>
          </p:nvPr>
        </p:nvGraphicFramePr>
        <p:xfrm>
          <a:off x="1030147" y="5135283"/>
          <a:ext cx="9703166" cy="596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4348">
                  <a:extLst>
                    <a:ext uri="{9D8B030D-6E8A-4147-A177-3AD203B41FA5}">
                      <a16:colId xmlns:a16="http://schemas.microsoft.com/office/drawing/2014/main" val="2921498795"/>
                    </a:ext>
                  </a:extLst>
                </a:gridCol>
                <a:gridCol w="3334429">
                  <a:extLst>
                    <a:ext uri="{9D8B030D-6E8A-4147-A177-3AD203B41FA5}">
                      <a16:colId xmlns:a16="http://schemas.microsoft.com/office/drawing/2014/main" val="1029926326"/>
                    </a:ext>
                  </a:extLst>
                </a:gridCol>
                <a:gridCol w="3234389">
                  <a:extLst>
                    <a:ext uri="{9D8B030D-6E8A-4147-A177-3AD203B41FA5}">
                      <a16:colId xmlns:a16="http://schemas.microsoft.com/office/drawing/2014/main" val="3222928069"/>
                    </a:ext>
                  </a:extLst>
                </a:gridCol>
              </a:tblGrid>
              <a:tr h="596194"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>
                          <a:solidFill>
                            <a:schemeClr val="tx1"/>
                          </a:solidFill>
                        </a:rPr>
                        <a:t>19,60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24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57922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98653" y="787078"/>
            <a:ext cx="69349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1303655" algn="l"/>
              </a:tabLs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5) WOS – poziom rozszerzony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553136"/>
              </p:ext>
            </p:extLst>
          </p:nvPr>
        </p:nvGraphicFramePr>
        <p:xfrm>
          <a:off x="798653" y="1412112"/>
          <a:ext cx="9698124" cy="13087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16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8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2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91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Typ szkoły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Liczba przystępujących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Średni wynik szkoły %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43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LO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</a:rPr>
                        <a:t>1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50,00</a:t>
                      </a: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22265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27314" y="631371"/>
            <a:ext cx="1022168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303655" algn="l"/>
              </a:tabLst>
            </a:pPr>
            <a:r>
              <a:rPr lang="pl-PL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F/ Wyniki egzaminu zawodowego w Zespole Szkół w Wieleniu </a:t>
            </a: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l-PL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Technik Logistyk – część pisemna (uczniowie przystępujący pierwszy raz – sesja zimowa)</a:t>
            </a: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l-PL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916389"/>
              </p:ext>
            </p:extLst>
          </p:nvPr>
        </p:nvGraphicFramePr>
        <p:xfrm>
          <a:off x="1012374" y="1632031"/>
          <a:ext cx="9960425" cy="13311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41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98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1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54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34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98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62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358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Lp.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Kwalifikacja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Przystąpiło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Zdało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Nie zdało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Zdało %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Nie zdało %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2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1.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SPL.04 Organizacja transportu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Prostokąt 3"/>
          <p:cNvSpPr/>
          <p:nvPr/>
        </p:nvSpPr>
        <p:spPr>
          <a:xfrm rot="10800000" flipV="1">
            <a:off x="827314" y="3706389"/>
            <a:ext cx="10073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Technik Logistyk – część praktyczna (uczniowie przystępujący pierwszy raz – sesja zimowa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679729"/>
              </p:ext>
            </p:extLst>
          </p:nvPr>
        </p:nvGraphicFramePr>
        <p:xfrm>
          <a:off x="1012374" y="4223656"/>
          <a:ext cx="9960424" cy="12865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8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1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05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59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08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1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5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550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Lp.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Kwalifikacja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Przystąpiło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Zdało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Nie zdało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Zdało %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Nie zdało %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506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</a:rPr>
                        <a:t>1.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SPL.04</a:t>
                      </a:r>
                      <a:r>
                        <a:rPr lang="pl-PL" sz="18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Organizacja transportu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86,67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13,33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7295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968829" y="598715"/>
            <a:ext cx="1055914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pl-PL" sz="2800" b="1" kern="0" dirty="0">
                <a:effectLst/>
                <a:latin typeface="Times New Roman" panose="02020603050405020304" pitchFamily="18" charset="0"/>
              </a:rPr>
              <a:t>Celem niniejszego opracowania jest przedstawienie materiału informacyjnego, charakteryzującego działalność placówek oświatowych prowadzonych przez gminę Wieleń oraz zaprezentowanie najważniejszych danych i wskaźników w roku szkolnym 2024/2025.</a:t>
            </a:r>
          </a:p>
          <a:p>
            <a:pPr algn="just">
              <a:spcAft>
                <a:spcPts val="0"/>
              </a:spcAft>
            </a:pPr>
            <a:r>
              <a:rPr lang="pl-PL" sz="2800" b="1" kern="0" dirty="0">
                <a:effectLst/>
                <a:latin typeface="Times New Roman" panose="02020603050405020304" pitchFamily="18" charset="0"/>
              </a:rPr>
              <a:t>         Niniejsze opracowanie zostało sporządzone na podstawie danych statystycznych, analiz i zestawień własnych w roku szkolnym 2024/2025.</a:t>
            </a:r>
          </a:p>
          <a:p>
            <a:pPr algn="ctr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Przemysław Grześkowiak</a:t>
            </a:r>
          </a:p>
          <a:p>
            <a:pPr algn="ctr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dyrektor SAO Wieleń</a:t>
            </a:r>
          </a:p>
          <a:p>
            <a:pPr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268581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49086" y="544287"/>
            <a:ext cx="97203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Technik informatyk – część pisemna (uczniowie przystępujący pierwszy raz – sesja zimowa)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222183"/>
              </p:ext>
            </p:extLst>
          </p:nvPr>
        </p:nvGraphicFramePr>
        <p:xfrm>
          <a:off x="849086" y="1230085"/>
          <a:ext cx="10341427" cy="2103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6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4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7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3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17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50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43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87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1.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Kwalifikacja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Przystąpiło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Zdało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Nie zdało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Zdało %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Nie zdało %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6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1.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INF.03 Tworzenie i administrowanie stronami i aplikacjami internetowymi oraz bazami danych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93,33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6,67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Prostokąt 3"/>
          <p:cNvSpPr/>
          <p:nvPr/>
        </p:nvSpPr>
        <p:spPr>
          <a:xfrm>
            <a:off x="849086" y="3391382"/>
            <a:ext cx="102163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pl-PL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pl-PL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Technik informatyk – część praktyczna (uczniowie przystępujący pierwszy raz – sesja zimowa)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350285"/>
              </p:ext>
            </p:extLst>
          </p:nvPr>
        </p:nvGraphicFramePr>
        <p:xfrm>
          <a:off x="849088" y="4560423"/>
          <a:ext cx="10341427" cy="1828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9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7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3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17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50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43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92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Lp.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Kwalifikacja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Przystąpiło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Zdało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Nie zdało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Zdało %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Nie zdało %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6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l-PL" sz="16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1.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INF.03 Tworzenie i administrowanie stronami i aplikacjami internetowymi oraz bazami danych</a:t>
                      </a:r>
                      <a:endParaRPr lang="pl-PL" sz="18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86,67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13,33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57254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72886" y="653143"/>
            <a:ext cx="91241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5. Technik logistyk – część pisemna i praktyczna  (uczniowie przystępujący pierwszy raz – sesja letnia)  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918747"/>
              </p:ext>
            </p:extLst>
          </p:nvPr>
        </p:nvGraphicFramePr>
        <p:xfrm>
          <a:off x="881743" y="1299474"/>
          <a:ext cx="10380426" cy="20092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9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5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44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8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6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89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63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187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Lp.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Kwalifikacja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Przystąpiło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Zdało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Nie zdało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Zdało %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</a:rPr>
                        <a:t>Nie zdało %</a:t>
                      </a: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77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1.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SPL.01 Obsługa magazynów:</a:t>
                      </a:r>
                    </a:p>
                    <a:p>
                      <a:pPr marL="285750" indent="-2857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część pisemna:</a:t>
                      </a:r>
                    </a:p>
                    <a:p>
                      <a:pPr marL="0" indent="0" algn="just">
                        <a:spcAft>
                          <a:spcPts val="0"/>
                        </a:spcAft>
                        <a:buFontTx/>
                        <a:buNone/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just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część praktyczna: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95,24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95,24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4,76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4,76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Prostokąt 3"/>
          <p:cNvSpPr/>
          <p:nvPr/>
        </p:nvSpPr>
        <p:spPr>
          <a:xfrm rot="10800000" flipV="1">
            <a:off x="772885" y="3620811"/>
            <a:ext cx="99668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6. Technik Informatyk – część pisemna (uczniowie przystępujący pierwszy raz – sesja letnia) 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834427"/>
              </p:ext>
            </p:extLst>
          </p:nvPr>
        </p:nvGraphicFramePr>
        <p:xfrm>
          <a:off x="881744" y="4114800"/>
          <a:ext cx="10380427" cy="26517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2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1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71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86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82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6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54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effectLst/>
                        </a:rPr>
                        <a:t>Lp.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>
                          <a:effectLst/>
                        </a:rPr>
                        <a:t>Kwalifikacja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Przystąpiło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Zdało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Nie zdało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Zdało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%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Nie zdało %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50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l-PL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 </a:t>
                      </a:r>
                      <a:endParaRPr lang="pl-PL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INF.02 Administracja i eksploatacja systemów komputerowych, urządzeń peryferyjnych i lokalnych sieci komputerowych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część pisemna: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część pisemna:</a:t>
                      </a: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95,24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95,24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4,76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4,76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12753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85CAD92A-2F83-EFC0-AFC7-6416844CE5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532267"/>
              </p:ext>
            </p:extLst>
          </p:nvPr>
        </p:nvGraphicFramePr>
        <p:xfrm>
          <a:off x="851646" y="1375409"/>
          <a:ext cx="10515601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9406">
                  <a:extLst>
                    <a:ext uri="{9D8B030D-6E8A-4147-A177-3AD203B41FA5}">
                      <a16:colId xmlns:a16="http://schemas.microsoft.com/office/drawing/2014/main" val="2918530619"/>
                    </a:ext>
                  </a:extLst>
                </a:gridCol>
                <a:gridCol w="3939608">
                  <a:extLst>
                    <a:ext uri="{9D8B030D-6E8A-4147-A177-3AD203B41FA5}">
                      <a16:colId xmlns:a16="http://schemas.microsoft.com/office/drawing/2014/main" val="4023747407"/>
                    </a:ext>
                  </a:extLst>
                </a:gridCol>
                <a:gridCol w="1691319">
                  <a:extLst>
                    <a:ext uri="{9D8B030D-6E8A-4147-A177-3AD203B41FA5}">
                      <a16:colId xmlns:a16="http://schemas.microsoft.com/office/drawing/2014/main" val="1684597631"/>
                    </a:ext>
                  </a:extLst>
                </a:gridCol>
                <a:gridCol w="1304848">
                  <a:extLst>
                    <a:ext uri="{9D8B030D-6E8A-4147-A177-3AD203B41FA5}">
                      <a16:colId xmlns:a16="http://schemas.microsoft.com/office/drawing/2014/main" val="3532715562"/>
                    </a:ext>
                  </a:extLst>
                </a:gridCol>
                <a:gridCol w="1405049">
                  <a:extLst>
                    <a:ext uri="{9D8B030D-6E8A-4147-A177-3AD203B41FA5}">
                      <a16:colId xmlns:a16="http://schemas.microsoft.com/office/drawing/2014/main" val="3898637018"/>
                    </a:ext>
                  </a:extLst>
                </a:gridCol>
                <a:gridCol w="798272">
                  <a:extLst>
                    <a:ext uri="{9D8B030D-6E8A-4147-A177-3AD203B41FA5}">
                      <a16:colId xmlns:a16="http://schemas.microsoft.com/office/drawing/2014/main" val="4093567968"/>
                    </a:ext>
                  </a:extLst>
                </a:gridCol>
                <a:gridCol w="767099">
                  <a:extLst>
                    <a:ext uri="{9D8B030D-6E8A-4147-A177-3AD203B41FA5}">
                      <a16:colId xmlns:a16="http://schemas.microsoft.com/office/drawing/2014/main" val="488474750"/>
                    </a:ext>
                  </a:extLst>
                </a:gridCol>
              </a:tblGrid>
              <a:tr h="7007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Lp.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Kwalifikacja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Przystąpiło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Zdała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Nie zdało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Zdało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%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Nie zdało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%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5529221"/>
                  </a:ext>
                </a:extLst>
              </a:tr>
              <a:tr h="1054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 03 Tworzenie i administrowanie stronami i aplikacjami internetowymi oraz bazami danych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3675645"/>
                  </a:ext>
                </a:extLst>
              </a:tr>
            </a:tbl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:a16="http://schemas.microsoft.com/office/drawing/2014/main" id="{858B8396-AE00-A3A9-AFDF-642BE30FB9C9}"/>
              </a:ext>
            </a:extLst>
          </p:cNvPr>
          <p:cNvSpPr txBox="1"/>
          <p:nvPr/>
        </p:nvSpPr>
        <p:spPr>
          <a:xfrm>
            <a:off x="824753" y="3100687"/>
            <a:ext cx="905552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l-PL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8. Technik logistyk – część praktyczna (uczniowie przystępujący kolejny raz – sesja letnia)</a:t>
            </a:r>
            <a:endParaRPr lang="pl-PL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97504BA1-1ADC-DACC-867B-CC2BE7003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732875"/>
              </p:ext>
            </p:extLst>
          </p:nvPr>
        </p:nvGraphicFramePr>
        <p:xfrm>
          <a:off x="851646" y="4267200"/>
          <a:ext cx="10515600" cy="192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8566">
                  <a:extLst>
                    <a:ext uri="{9D8B030D-6E8A-4147-A177-3AD203B41FA5}">
                      <a16:colId xmlns:a16="http://schemas.microsoft.com/office/drawing/2014/main" val="1725936312"/>
                    </a:ext>
                  </a:extLst>
                </a:gridCol>
                <a:gridCol w="3930447">
                  <a:extLst>
                    <a:ext uri="{9D8B030D-6E8A-4147-A177-3AD203B41FA5}">
                      <a16:colId xmlns:a16="http://schemas.microsoft.com/office/drawing/2014/main" val="988040161"/>
                    </a:ext>
                  </a:extLst>
                </a:gridCol>
                <a:gridCol w="1691319">
                  <a:extLst>
                    <a:ext uri="{9D8B030D-6E8A-4147-A177-3AD203B41FA5}">
                      <a16:colId xmlns:a16="http://schemas.microsoft.com/office/drawing/2014/main" val="2522217899"/>
                    </a:ext>
                  </a:extLst>
                </a:gridCol>
                <a:gridCol w="1304848">
                  <a:extLst>
                    <a:ext uri="{9D8B030D-6E8A-4147-A177-3AD203B41FA5}">
                      <a16:colId xmlns:a16="http://schemas.microsoft.com/office/drawing/2014/main" val="2233366600"/>
                    </a:ext>
                  </a:extLst>
                </a:gridCol>
                <a:gridCol w="1405049">
                  <a:extLst>
                    <a:ext uri="{9D8B030D-6E8A-4147-A177-3AD203B41FA5}">
                      <a16:colId xmlns:a16="http://schemas.microsoft.com/office/drawing/2014/main" val="2228372082"/>
                    </a:ext>
                  </a:extLst>
                </a:gridCol>
                <a:gridCol w="798272">
                  <a:extLst>
                    <a:ext uri="{9D8B030D-6E8A-4147-A177-3AD203B41FA5}">
                      <a16:colId xmlns:a16="http://schemas.microsoft.com/office/drawing/2014/main" val="803683335"/>
                    </a:ext>
                  </a:extLst>
                </a:gridCol>
                <a:gridCol w="767099">
                  <a:extLst>
                    <a:ext uri="{9D8B030D-6E8A-4147-A177-3AD203B41FA5}">
                      <a16:colId xmlns:a16="http://schemas.microsoft.com/office/drawing/2014/main" val="3139878777"/>
                    </a:ext>
                  </a:extLst>
                </a:gridCol>
              </a:tblGrid>
              <a:tr h="6555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Lp.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Kwalifikacja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Przystąpiło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Zdało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</a:rPr>
                        <a:t>Nie zdało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Zdało %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Nie zdało %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1375556"/>
                  </a:ext>
                </a:extLst>
              </a:tr>
              <a:tr h="10925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1.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SPL.04 Organizacja transportu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100,00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1579209"/>
                  </a:ext>
                </a:extLst>
              </a:tr>
            </a:tbl>
          </a:graphicData>
        </a:graphic>
      </p:graphicFrame>
      <p:sp>
        <p:nvSpPr>
          <p:cNvPr id="5" name="pole tekstowe 4">
            <a:extLst>
              <a:ext uri="{FF2B5EF4-FFF2-40B4-BE49-F238E27FC236}">
                <a16:creationId xmlns:a16="http://schemas.microsoft.com/office/drawing/2014/main" id="{3D3E8F47-5C3F-AF4F-7E0C-C7D4CE7BFEE5}"/>
              </a:ext>
            </a:extLst>
          </p:cNvPr>
          <p:cNvSpPr txBox="1"/>
          <p:nvPr/>
        </p:nvSpPr>
        <p:spPr>
          <a:xfrm>
            <a:off x="851646" y="785191"/>
            <a:ext cx="92166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7. Technik informatyk – część praktyczna (uczniowie przystępujący kolejny raz – sesja letnia)</a:t>
            </a:r>
          </a:p>
        </p:txBody>
      </p:sp>
    </p:spTree>
    <p:extLst>
      <p:ext uri="{BB962C8B-B14F-4D97-AF65-F5344CB8AC3E}">
        <p14:creationId xmlns:p14="http://schemas.microsoft.com/office/powerpoint/2010/main" val="30583614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53143" y="428179"/>
            <a:ext cx="1035231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pl-PL" sz="2000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l-PL" sz="200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VIII. DZIAŁANIA PODEJMOWANE PRZEZ SZKOŁY DLA UCZNIÓW                                    ZE SPECJALNYMI POTRZEBAMI EDUKACYJNYMI </a:t>
            </a: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l-PL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Uczniowie szkół podstawowych, ponadpodstawowych, dzieci uczęszczające do przedszkola czy oddziałów przedszkolnych w szkołach podstawowych ze specjalnym potrzebami edukacyjnymi zgodnie                           z obowiązującymi przepisami prawa otrzymują godziny rewalidacyjne. Placówki oświatowe gminy Wieleń realizują wskazania dla uczniów ze specjalnymi potrzebami edukacyjnymi wskazane w orzeczeniach czy opiniach wydawanych przez Poradnie </a:t>
            </a:r>
            <a:r>
              <a:rPr lang="pl-PL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Psychologiczno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Pedagogiczne. Należy podkreślić, iż placówki oświatowe współpracują z Poradnią </a:t>
            </a:r>
            <a:r>
              <a:rPr lang="pl-PL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Psychologiczno</a:t>
            </a: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Pedagogiczną w Krzyżu, Czarnkowie czy Trzciance celem jak najlepszej pomocy uczniom ze specjalnymi potrzebami edukacyjnymi. Na dzień 30.09.2024r.                          w placówkach oświatowych uczyło się: 18 dzieci z wczesnym wspomaganiem rozwoju dziecka, 17 uczniów                 z niepełnosprawnością w stopniu lekkim, 4 uczniów z niepełnosprawnością w stopniu umiarkowanym, 1 uczeń z niepełnosprawnością w stopniu głębokim, 20 uczniów z autyzmem – w tym z zespołem Aspergera, 13 uczniów z niepełnosprawnościami sprzężonymi,  1 uczeń niesłyszący, 1 uczeń słabosłyszący, 14 uczniów z niepełnosprawnością ruchową w tym z afazją i 2 uczniów z zagrożeniem niedostosowaniem społecznym.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2817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999280" y="1014603"/>
            <a:ext cx="10072132" cy="186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80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IX. </a:t>
            </a:r>
            <a:r>
              <a:rPr lang="pl-PL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STATYSTYKA DZIECI Z UKRAINY W PLACÓWKACH OŚWIATOWYCH GMINY WIELEŃ OD IX/2024 DO VIII/2025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Liczba dzieci z Ukrainy w placówkach oświatowych Gminy Wieleń IX/2022 – VIII/2023</a:t>
            </a:r>
            <a:endParaRPr lang="pl-PL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ela 5">
            <a:extLst>
              <a:ext uri="{FF2B5EF4-FFF2-40B4-BE49-F238E27FC236}">
                <a16:creationId xmlns:a16="http://schemas.microsoft.com/office/drawing/2014/main" id="{0692AC84-A48A-FFA0-BA7C-DC494FC6FC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957017"/>
              </p:ext>
            </p:extLst>
          </p:nvPr>
        </p:nvGraphicFramePr>
        <p:xfrm>
          <a:off x="466165" y="2554941"/>
          <a:ext cx="11438961" cy="2522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3341">
                  <a:extLst>
                    <a:ext uri="{9D8B030D-6E8A-4147-A177-3AD203B41FA5}">
                      <a16:colId xmlns:a16="http://schemas.microsoft.com/office/drawing/2014/main" val="567355883"/>
                    </a:ext>
                  </a:extLst>
                </a:gridCol>
                <a:gridCol w="788894">
                  <a:extLst>
                    <a:ext uri="{9D8B030D-6E8A-4147-A177-3AD203B41FA5}">
                      <a16:colId xmlns:a16="http://schemas.microsoft.com/office/drawing/2014/main" val="4016162150"/>
                    </a:ext>
                  </a:extLst>
                </a:gridCol>
                <a:gridCol w="788894">
                  <a:extLst>
                    <a:ext uri="{9D8B030D-6E8A-4147-A177-3AD203B41FA5}">
                      <a16:colId xmlns:a16="http://schemas.microsoft.com/office/drawing/2014/main" val="1229520303"/>
                    </a:ext>
                  </a:extLst>
                </a:gridCol>
                <a:gridCol w="758551">
                  <a:extLst>
                    <a:ext uri="{9D8B030D-6E8A-4147-A177-3AD203B41FA5}">
                      <a16:colId xmlns:a16="http://schemas.microsoft.com/office/drawing/2014/main" val="1916430094"/>
                    </a:ext>
                  </a:extLst>
                </a:gridCol>
                <a:gridCol w="961758">
                  <a:extLst>
                    <a:ext uri="{9D8B030D-6E8A-4147-A177-3AD203B41FA5}">
                      <a16:colId xmlns:a16="http://schemas.microsoft.com/office/drawing/2014/main" val="1370815255"/>
                    </a:ext>
                  </a:extLst>
                </a:gridCol>
                <a:gridCol w="798083">
                  <a:extLst>
                    <a:ext uri="{9D8B030D-6E8A-4147-A177-3AD203B41FA5}">
                      <a16:colId xmlns:a16="http://schemas.microsoft.com/office/drawing/2014/main" val="2119213277"/>
                    </a:ext>
                  </a:extLst>
                </a:gridCol>
                <a:gridCol w="879920">
                  <a:extLst>
                    <a:ext uri="{9D8B030D-6E8A-4147-A177-3AD203B41FA5}">
                      <a16:colId xmlns:a16="http://schemas.microsoft.com/office/drawing/2014/main" val="4186106836"/>
                    </a:ext>
                  </a:extLst>
                </a:gridCol>
                <a:gridCol w="879920">
                  <a:extLst>
                    <a:ext uri="{9D8B030D-6E8A-4147-A177-3AD203B41FA5}">
                      <a16:colId xmlns:a16="http://schemas.microsoft.com/office/drawing/2014/main" val="3858746238"/>
                    </a:ext>
                  </a:extLst>
                </a:gridCol>
                <a:gridCol w="803587">
                  <a:extLst>
                    <a:ext uri="{9D8B030D-6E8A-4147-A177-3AD203B41FA5}">
                      <a16:colId xmlns:a16="http://schemas.microsoft.com/office/drawing/2014/main" val="2919190461"/>
                    </a:ext>
                  </a:extLst>
                </a:gridCol>
                <a:gridCol w="745435">
                  <a:extLst>
                    <a:ext uri="{9D8B030D-6E8A-4147-A177-3AD203B41FA5}">
                      <a16:colId xmlns:a16="http://schemas.microsoft.com/office/drawing/2014/main" val="576024434"/>
                    </a:ext>
                  </a:extLst>
                </a:gridCol>
                <a:gridCol w="991406">
                  <a:extLst>
                    <a:ext uri="{9D8B030D-6E8A-4147-A177-3AD203B41FA5}">
                      <a16:colId xmlns:a16="http://schemas.microsoft.com/office/drawing/2014/main" val="1146217402"/>
                    </a:ext>
                  </a:extLst>
                </a:gridCol>
                <a:gridCol w="979252">
                  <a:extLst>
                    <a:ext uri="{9D8B030D-6E8A-4147-A177-3AD203B41FA5}">
                      <a16:colId xmlns:a16="http://schemas.microsoft.com/office/drawing/2014/main" val="2283523577"/>
                    </a:ext>
                  </a:extLst>
                </a:gridCol>
                <a:gridCol w="879920">
                  <a:extLst>
                    <a:ext uri="{9D8B030D-6E8A-4147-A177-3AD203B41FA5}">
                      <a16:colId xmlns:a16="http://schemas.microsoft.com/office/drawing/2014/main" val="2611315963"/>
                    </a:ext>
                  </a:extLst>
                </a:gridCol>
              </a:tblGrid>
              <a:tr h="262822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IX/2024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X/2024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XI/2024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XII/2024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I/2025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II/2025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III/2025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IV/2025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V/2025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VI/2025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VII/2025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VIII/2024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1548136"/>
                  </a:ext>
                </a:extLst>
              </a:tr>
              <a:tr h="712542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Przedszkole    oddziały</a:t>
                      </a: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przedszkolne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0636991"/>
                  </a:ext>
                </a:extLst>
              </a:tr>
              <a:tr h="712542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Szkoły</a:t>
                      </a: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podstawowe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047000"/>
                  </a:ext>
                </a:extLst>
              </a:tr>
              <a:tr h="712542"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ZS Wieleń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pl-P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9653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427670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49713" y="1574476"/>
            <a:ext cx="1009615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pl-PL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pl-PL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pl-PL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pl-PL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pl-PL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pl-PL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514350" algn="just">
              <a:spcAft>
                <a:spcPts val="0"/>
              </a:spcAft>
              <a:buAutoNum type="romanUcPeriod"/>
            </a:pPr>
            <a:endParaRPr lang="pl-PL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1046130" y="320923"/>
            <a:ext cx="9413801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pl-PL" sz="2000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sz="200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X. KONTROLE KURATORIUM OŚWIATY</a:t>
            </a: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>
              <a:spcAft>
                <a:spcPts val="0"/>
              </a:spcAf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0"/>
              </a:spcAft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W roku szkolnym 2024/2025 Kuratorium Oświaty w Poznaniu Delegatura w Pile przeprowadziło jedną kontrolę:</a:t>
            </a:r>
          </a:p>
          <a:p>
            <a:pPr algn="just">
              <a:spcAft>
                <a:spcPts val="0"/>
              </a:spcAft>
            </a:pP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l-PL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Kontrola planowa: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Szkoła Podstawowa nr 2 im. Jana Pawła II w Wieleniu – kontrola planowa: Sprawowanie nadzoru pedagogicznego przez dyrektora szkoły oraz realizacja zadań w zakresie doskonalenia zawodowego nauczycieli w szkołach podstawowych, których uczniowie uzyskali najniższe wyniki z egzaminu ósmoklasisty.</a:t>
            </a:r>
          </a:p>
          <a:p>
            <a:pPr marL="285750" indent="-285750" algn="just">
              <a:buFontTx/>
              <a:buChar char="-"/>
            </a:pP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endParaRPr lang="pl-PL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08537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518043B2-F53A-6692-8FFF-A30167311175}"/>
              </a:ext>
            </a:extLst>
          </p:cNvPr>
          <p:cNvSpPr txBox="1"/>
          <p:nvPr/>
        </p:nvSpPr>
        <p:spPr>
          <a:xfrm>
            <a:off x="1232452" y="1053548"/>
            <a:ext cx="954156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l-PL" sz="200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XI. LEGISLACJA OŚWIATOWA W ROKU SZKOLNYM 2024/2025</a:t>
            </a:r>
            <a:endParaRPr lang="pl-PL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l-PL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pl-PL" sz="1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l-PL" sz="1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I. Uchwały Rady Miejskiej w Wieleniu – </a:t>
            </a:r>
            <a:r>
              <a:rPr lang="pl-PL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pl-PL" sz="1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(wykaz w załączeniu).</a:t>
            </a:r>
          </a:p>
          <a:p>
            <a:pPr algn="just"/>
            <a:endParaRPr lang="pl-PL" sz="1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l-PL" sz="1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II. Zarządzenia Burmistrza Wielenia w sprawach dotyczących oświaty – </a:t>
            </a:r>
            <a:r>
              <a:rPr lang="pl-PL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28</a:t>
            </a:r>
            <a:r>
              <a:rPr lang="pl-PL" sz="1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(wykaz                                    w załączeniu).</a:t>
            </a:r>
            <a:endParaRPr lang="pl-PL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858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469571" y="312939"/>
            <a:ext cx="1036320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pl-PL" sz="2000" b="1" u="sng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sz="2000" b="1" u="sng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I. INFORMACJE WSTĘPNE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b="1" kern="0" dirty="0">
                <a:effectLst/>
                <a:latin typeface="Times New Roman" panose="02020603050405020304" pitchFamily="18" charset="0"/>
              </a:rPr>
              <a:t>Gmina Wieleń w roku szkolnym 2024/2025 była organem prowadzącym dla następujących jednostek oświatowych:</a:t>
            </a:r>
            <a:endParaRPr lang="pl-PL" sz="2000" b="1" kern="0" dirty="0">
              <a:effectLst/>
              <a:latin typeface="Times New Roman" panose="02020603050405020304" pitchFamily="18" charset="0"/>
            </a:endParaRPr>
          </a:p>
          <a:p>
            <a:pPr marL="228600"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0"/>
              </a:spcAft>
            </a:pPr>
            <a:r>
              <a:rPr lang="pl-PL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 </a:t>
            </a:r>
            <a:r>
              <a:rPr lang="pl-PL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Gminnego Przedszkola w Wieleniu </a:t>
            </a:r>
          </a:p>
          <a:p>
            <a:pPr algn="just">
              <a:spcAft>
                <a:spcPts val="0"/>
              </a:spcAft>
            </a:pPr>
            <a:r>
              <a:rPr lang="pl-PL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ul. Sportowa 1, 64-730 Wieleń</a:t>
            </a:r>
          </a:p>
          <a:p>
            <a:pPr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0"/>
              </a:spcAft>
            </a:pPr>
            <a:r>
              <a:rPr lang="pl-PL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pl-PL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Szkoły Podstawowej im. Henryka Sienkiewicza w Dzierżążnie Wielkim</a:t>
            </a:r>
            <a:endParaRPr lang="pl-PL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Dzierżążno Wielkie 24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64-730 Wieleń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Szkoły Podstawowej im. Polonii Amerykańskiej w Gulczu</a:t>
            </a:r>
            <a:endParaRPr lang="pl-PL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ul. Czarnkowska 10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64-730 Wieleń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Szkoły Podstawowej im. Powstańców Wielkopolskich w Miałach</a:t>
            </a:r>
            <a:endParaRPr lang="pl-PL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ul. Powstańców Wielkopolskich 13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64-730 Wieleń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277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957943" y="197346"/>
            <a:ext cx="1041762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l-PL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Szkoły Podstawowej im. Powstańców Wielkopolskich w Rosku</a:t>
            </a:r>
            <a:endParaRPr lang="pl-PL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ul. Powstańców Wielkopolskich 15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64-730 Wieleń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Szkoły Podstawowej nr 1 im. Kazimierza Wielkiego w Wieleniu</a:t>
            </a:r>
            <a:endParaRPr lang="pl-PL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ul. Szkolna 4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64-730 Wieleń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pl-PL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pl-PL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Szkoły Podstawowej nr 2 im Jana Pawła II w Wieleniu</a:t>
            </a:r>
            <a:endParaRPr lang="pl-PL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ul. Jana Pawła II 3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64-730 Wieleń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 Zespołu Szkół w Wieleniu </a:t>
            </a:r>
            <a:endParaRPr lang="pl-PL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ul. Drawska 1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64-730 Wieleń: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a) Liceum Ogólnokształcące – szkoła młodzieżowa,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b) Technik informatyk – szkoła młodzieżowa,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c) Technik logistyk – szkoła młodzieżowa,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d) Szkoła Policealna - technik BHP dla dorosłych – brak naboru,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e) Szkoła Policealna - technik administracji dla dorosłych – brak naboru,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pl-PL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f) Liceum Ogólnokształcące dla dorosłych – brak naboru.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33891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859971" y="805543"/>
            <a:ext cx="10711543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l-PL" sz="2000" b="1" u="sng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II. ANALIZA DEMOGRAFICZNA</a:t>
            </a:r>
            <a:endParaRPr lang="pl-P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1/ Zestawienie liczby dzieci i oddziałów w przedszkolach oraz oddziałach przedszkolnych przy szkołach podstawowych prowadzonych przez gminę Wieleń w roku szkolnym 2024/2025 – dane 30.09.2024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371289"/>
              </p:ext>
            </p:extLst>
          </p:nvPr>
        </p:nvGraphicFramePr>
        <p:xfrm>
          <a:off x="1034144" y="2250141"/>
          <a:ext cx="9857974" cy="44495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664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4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88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565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2024/2025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30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Liczba dzieci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Liczba oddziałów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1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Gminne Przedszkole Wieleń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6255" algn="ctr"/>
                        </a:tabLs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5507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effectLst/>
                        </a:rPr>
                        <a:t>SP Dzierżążno OP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7161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effectLst/>
                        </a:rPr>
                        <a:t>SP Gulcz OP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328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effectLst/>
                        </a:rPr>
                        <a:t>SP Miały OP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320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effectLst/>
                        </a:rPr>
                        <a:t>SP Rosko OP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664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effectLst/>
                        </a:rPr>
                        <a:t>SP nr 2 Wieleń OP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1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Razem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3485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947057" y="587829"/>
            <a:ext cx="105700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2/ Zestawienie liczby dzieci i oddziałów w szkołach podstawowych prowadzonych przez gminę Wieleń w roku szkolnym 2024/2025.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900452"/>
              </p:ext>
            </p:extLst>
          </p:nvPr>
        </p:nvGraphicFramePr>
        <p:xfrm>
          <a:off x="1034143" y="1712260"/>
          <a:ext cx="10137441" cy="47481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766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5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5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124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 </a:t>
                      </a:r>
                      <a:endParaRPr lang="pl-PL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2024/2025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674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</a:rPr>
                        <a:t>Liczba dzieci</a:t>
                      </a:r>
                      <a:endParaRPr lang="pl-PL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Liczba oddziałów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12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Dzierżążno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12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Gulcz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2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Miały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12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Rosko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12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1 Wieleń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 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 ( w tym 1,,s”)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78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</a:rPr>
                        <a:t>SP 2 Wieleń</a:t>
                      </a:r>
                      <a:endParaRPr lang="pl-PL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12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Razem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987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7409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066800" y="706247"/>
            <a:ext cx="10733314" cy="102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300"/>
              </a:spcAft>
            </a:pPr>
            <a:r>
              <a:rPr lang="pl-PL" sz="2000" b="1" i="0" u="sng" dirty="0">
                <a:solidFill>
                  <a:srgbClr val="70AD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III. REKRUTACJA DO ZESPOŁU SZKÓŁ W WIELENIU                                                                 W  ROKU SZKOLNYM 2024/2025</a:t>
            </a:r>
            <a:endParaRPr lang="pl-PL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pl-P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B9066C4E-2E08-46C9-7E14-633C028EB8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720480"/>
              </p:ext>
            </p:extLst>
          </p:nvPr>
        </p:nvGraphicFramePr>
        <p:xfrm>
          <a:off x="677863" y="1729604"/>
          <a:ext cx="10297886" cy="48958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4074">
                  <a:extLst>
                    <a:ext uri="{9D8B030D-6E8A-4147-A177-3AD203B41FA5}">
                      <a16:colId xmlns:a16="http://schemas.microsoft.com/office/drawing/2014/main" val="2847036196"/>
                    </a:ext>
                  </a:extLst>
                </a:gridCol>
                <a:gridCol w="1854189">
                  <a:extLst>
                    <a:ext uri="{9D8B030D-6E8A-4147-A177-3AD203B41FA5}">
                      <a16:colId xmlns:a16="http://schemas.microsoft.com/office/drawing/2014/main" val="3295896734"/>
                    </a:ext>
                  </a:extLst>
                </a:gridCol>
                <a:gridCol w="1124187">
                  <a:extLst>
                    <a:ext uri="{9D8B030D-6E8A-4147-A177-3AD203B41FA5}">
                      <a16:colId xmlns:a16="http://schemas.microsoft.com/office/drawing/2014/main" val="2352196298"/>
                    </a:ext>
                  </a:extLst>
                </a:gridCol>
                <a:gridCol w="1233963">
                  <a:extLst>
                    <a:ext uri="{9D8B030D-6E8A-4147-A177-3AD203B41FA5}">
                      <a16:colId xmlns:a16="http://schemas.microsoft.com/office/drawing/2014/main" val="3428903118"/>
                    </a:ext>
                  </a:extLst>
                </a:gridCol>
                <a:gridCol w="955621">
                  <a:extLst>
                    <a:ext uri="{9D8B030D-6E8A-4147-A177-3AD203B41FA5}">
                      <a16:colId xmlns:a16="http://schemas.microsoft.com/office/drawing/2014/main" val="1315831457"/>
                    </a:ext>
                  </a:extLst>
                </a:gridCol>
                <a:gridCol w="998410">
                  <a:extLst>
                    <a:ext uri="{9D8B030D-6E8A-4147-A177-3AD203B41FA5}">
                      <a16:colId xmlns:a16="http://schemas.microsoft.com/office/drawing/2014/main" val="1443386932"/>
                    </a:ext>
                  </a:extLst>
                </a:gridCol>
                <a:gridCol w="1307442">
                  <a:extLst>
                    <a:ext uri="{9D8B030D-6E8A-4147-A177-3AD203B41FA5}">
                      <a16:colId xmlns:a16="http://schemas.microsoft.com/office/drawing/2014/main" val="455395977"/>
                    </a:ext>
                  </a:extLst>
                </a:gridCol>
              </a:tblGrid>
              <a:tr h="704854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l-PL" sz="2000">
                          <a:effectLst/>
                        </a:rPr>
                        <a:t> 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>
                          <a:effectLst/>
                        </a:rPr>
                        <a:t>SP 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>
                          <a:effectLst/>
                        </a:rPr>
                        <a:t>Dzierżążno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>
                          <a:effectLst/>
                        </a:rPr>
                        <a:t>SP                     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>
                          <a:effectLst/>
                        </a:rPr>
                        <a:t>Gulcz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>
                          <a:effectLst/>
                        </a:rPr>
                        <a:t>SP                    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>
                          <a:effectLst/>
                        </a:rPr>
                        <a:t>Miały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>
                          <a:effectLst/>
                        </a:rPr>
                        <a:t>SP                 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>
                          <a:effectLst/>
                        </a:rPr>
                        <a:t>Rosko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</a:rPr>
                        <a:t>SP nr 1 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</a:rPr>
                        <a:t>Wieleń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>
                          <a:effectLst/>
                        </a:rPr>
                        <a:t>SP nr 2 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</a:rPr>
                        <a:t>Wieleń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0192152"/>
                  </a:ext>
                </a:extLst>
              </a:tr>
              <a:tr h="1040843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</a:rPr>
                        <a:t>Liczba absolwentów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</a:rPr>
                        <a:t>2023/2024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1392183"/>
                  </a:ext>
                </a:extLst>
              </a:tr>
              <a:tr h="1338226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>
                        <a:effectLst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>
                          <a:effectLst/>
                        </a:rPr>
                        <a:t>Liczba uczniów wybierających ZS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1688011"/>
                  </a:ext>
                </a:extLst>
              </a:tr>
              <a:tr h="1338226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>
                        <a:effectLst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>
                          <a:effectLst/>
                        </a:rPr>
                        <a:t>Skuteczność naboru wyrażona w %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pl-PL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pl-PL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3940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3529585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9147</TotalTime>
  <Words>3453</Words>
  <Application>Microsoft Office PowerPoint</Application>
  <PresentationFormat>Panoramiczny</PresentationFormat>
  <Paragraphs>1570</Paragraphs>
  <Slides>46</Slides>
  <Notes>0</Notes>
  <HiddenSlides>1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46</vt:i4>
      </vt:variant>
    </vt:vector>
  </HeadingPairs>
  <TitlesOfParts>
    <vt:vector size="53" baseType="lpstr">
      <vt:lpstr>Arial</vt:lpstr>
      <vt:lpstr>Calibri</vt:lpstr>
      <vt:lpstr>SourceSansPro</vt:lpstr>
      <vt:lpstr>Times New Roman</vt:lpstr>
      <vt:lpstr>Trebuchet MS</vt:lpstr>
      <vt:lpstr>Wingdings 3</vt:lpstr>
      <vt:lpstr>Faseta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Użytkownik</dc:creator>
  <cp:lastModifiedBy>Przemysław Grześkowiak</cp:lastModifiedBy>
  <cp:revision>81</cp:revision>
  <cp:lastPrinted>2025-09-16T10:24:16Z</cp:lastPrinted>
  <dcterms:created xsi:type="dcterms:W3CDTF">2021-10-10T10:52:14Z</dcterms:created>
  <dcterms:modified xsi:type="dcterms:W3CDTF">2025-09-16T10:29:58Z</dcterms:modified>
</cp:coreProperties>
</file>